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308" r:id="rId3"/>
    <p:sldId id="312" r:id="rId4"/>
    <p:sldId id="310" r:id="rId5"/>
    <p:sldId id="317" r:id="rId6"/>
    <p:sldId id="311" r:id="rId7"/>
    <p:sldId id="313" r:id="rId8"/>
    <p:sldId id="314" r:id="rId9"/>
    <p:sldId id="315" r:id="rId10"/>
    <p:sldId id="316" r:id="rId11"/>
    <p:sldId id="258" r:id="rId12"/>
    <p:sldId id="263" r:id="rId13"/>
    <p:sldId id="287" r:id="rId14"/>
    <p:sldId id="284" r:id="rId15"/>
    <p:sldId id="289" r:id="rId16"/>
    <p:sldId id="288" r:id="rId17"/>
    <p:sldId id="262" r:id="rId18"/>
    <p:sldId id="265" r:id="rId19"/>
    <p:sldId id="267" r:id="rId20"/>
    <p:sldId id="264" r:id="rId21"/>
    <p:sldId id="306" r:id="rId22"/>
    <p:sldId id="307" r:id="rId23"/>
    <p:sldId id="268" r:id="rId24"/>
    <p:sldId id="270" r:id="rId25"/>
    <p:sldId id="275" r:id="rId26"/>
    <p:sldId id="274" r:id="rId27"/>
    <p:sldId id="294" r:id="rId28"/>
    <p:sldId id="296" r:id="rId29"/>
    <p:sldId id="297" r:id="rId30"/>
    <p:sldId id="291" r:id="rId31"/>
    <p:sldId id="290" r:id="rId32"/>
    <p:sldId id="292" r:id="rId33"/>
    <p:sldId id="279" r:id="rId34"/>
    <p:sldId id="299" r:id="rId35"/>
    <p:sldId id="259" r:id="rId36"/>
    <p:sldId id="281" r:id="rId37"/>
    <p:sldId id="300" r:id="rId38"/>
    <p:sldId id="302" r:id="rId39"/>
    <p:sldId id="283" r:id="rId40"/>
    <p:sldId id="303" r:id="rId41"/>
    <p:sldId id="286" r:id="rId42"/>
    <p:sldId id="285" r:id="rId43"/>
    <p:sldId id="305" r:id="rId4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65" autoAdjust="0"/>
    <p:restoredTop sz="99050" autoAdjust="0"/>
  </p:normalViewPr>
  <p:slideViewPr>
    <p:cSldViewPr>
      <p:cViewPr varScale="1">
        <p:scale>
          <a:sx n="54" d="100"/>
          <a:sy n="54" d="100"/>
        </p:scale>
        <p:origin x="-1042"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CCBE12-C03E-4A34-A2E0-8846694E1D6B}" type="datetimeFigureOut">
              <a:rPr lang="es-CO" smtClean="0"/>
              <a:t>12/03/2013</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B14481-D8D1-4377-815B-BDA3B124FD5D}" type="slidenum">
              <a:rPr lang="es-CO" smtClean="0"/>
              <a:t>‹Nº›</a:t>
            </a:fld>
            <a:endParaRPr lang="es-CO"/>
          </a:p>
        </p:txBody>
      </p:sp>
    </p:spTree>
    <p:extLst>
      <p:ext uri="{BB962C8B-B14F-4D97-AF65-F5344CB8AC3E}">
        <p14:creationId xmlns:p14="http://schemas.microsoft.com/office/powerpoint/2010/main" val="36302586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1DB14481-D8D1-4377-815B-BDA3B124FD5D}" type="slidenum">
              <a:rPr lang="es-CO" smtClean="0"/>
              <a:t>1</a:t>
            </a:fld>
            <a:endParaRPr lang="es-CO"/>
          </a:p>
        </p:txBody>
      </p:sp>
    </p:spTree>
    <p:extLst>
      <p:ext uri="{BB962C8B-B14F-4D97-AF65-F5344CB8AC3E}">
        <p14:creationId xmlns:p14="http://schemas.microsoft.com/office/powerpoint/2010/main" val="1032553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12/03/2013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12/03/2013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12/03/2013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12/03/2013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12/03/2013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12/03/2013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12/03/2013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12/03/2013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12/03/2013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41.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rot="20671621">
            <a:off x="278710" y="2819714"/>
            <a:ext cx="2642960" cy="3816424"/>
          </a:xfrm>
        </p:spPr>
        <p:txBody>
          <a:bodyPr>
            <a:normAutofit/>
          </a:bodyPr>
          <a:lstStyle/>
          <a:p>
            <a:r>
              <a:rPr lang="es-CO" sz="3600" dirty="0" smtClean="0">
                <a:solidFill>
                  <a:srgbClr val="FF0000"/>
                </a:solidFill>
              </a:rPr>
              <a:t>La virgen María un instrumento que nos conduce a Cristo</a:t>
            </a:r>
            <a:endParaRPr lang="es-CO" sz="3600" dirty="0">
              <a:solidFill>
                <a:srgbClr val="FF0000"/>
              </a:solidFill>
            </a:endParaRPr>
          </a:p>
        </p:txBody>
      </p:sp>
      <p:sp>
        <p:nvSpPr>
          <p:cNvPr id="4" name="3 Terminador"/>
          <p:cNvSpPr/>
          <p:nvPr/>
        </p:nvSpPr>
        <p:spPr>
          <a:xfrm>
            <a:off x="0" y="188640"/>
            <a:ext cx="9144000" cy="2222429"/>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dirty="0" smtClean="0">
                <a:latin typeface="Gloucester MT Extra Condensed" pitchFamily="18" charset="0"/>
              </a:rPr>
              <a:t>SIETE  MENSAJES  SOBRE  LA  VIRGEN  MARÍA</a:t>
            </a:r>
            <a:endParaRPr lang="es-CO" sz="4400" b="1" dirty="0">
              <a:latin typeface="Gloucester MT Extra Condensed" pitchFamily="18" charset="0"/>
            </a:endParaRPr>
          </a:p>
        </p:txBody>
      </p:sp>
      <p:sp>
        <p:nvSpPr>
          <p:cNvPr id="5" name="AutoShape 2" descr="data:image/jpeg;base64,/9j/4AAQSkZJRgABAQAAAQABAAD/2wCEAAkGBhQSERUUEhQVFRQWGBUYGBgXFhcYGBgYGhcXGBwaGhgYHCYeGBojGRcXHy8gIycpLCwsFx8xNTAqNSYrLCkBCQoKDgwOGg8PGiwkHyQsLCwpLCwsLCwpLCwsLCwsLCwsLCwsLCwsLCwsLCwsLCwsLCwsKSwsLCwsLCksLCwsLP/AABEIAOMA3gMBIgACEQEDEQH/xAAbAAACAwEBAQAAAAAAAAAAAAAEBQIDBgABB//EAD0QAAECBAQDBgUDAwMDBQAAAAECEQADBCEFEjFBUWFxBhMigZGxMkKhwdEjUvAU4fFiksIVM9IkU4Kisv/EABoBAAMBAQEBAAAAAAAAAAAAAAIDBAEABQb/xAAlEQACAgICAgEFAQEAAAAAAAAAAQIRAyESMUFRBBMiMmFxoYH/2gAMAwEAAhEDEQA/AHKDBMowDLVBUoxMy9BiTFgVA4VEs0ZQdhYmx730DpMegRtGOVBHfxAzTHJlxOXIJjgHM6Uj5lXA24nhFc1yXOsGTpeiRom3U7mKFyTHC3JsEWmJSKdSyyQSeUTnVcmR4p+Y2BIDAAEAhydSXFhBWF9uaac8uSChXypIAzdCDrA80C1L0crBVAPMUlA53PoIX1JkJ+dRPJIA+sRrcUdRCn87t0hVXS/rodjGcwlD2WVOISxoT5xKhxWQT4iYRTk3hfPpSC4gbbN4o+p0aZBDpAPWCZywBqEjlaPlVHjUyVuWh/IxXvUu5jIY3J7ZspKK6HdVOlAuHUr6HlFRxcN4EgdbwtiBSx5H3iyOOEe3ZO5t9BFTiajvAKp5MTUiK1Ig+aXQFN9kc0eFUDzajIfEG4HjA0utUrwgjMSWJ4fmFOdmjJJiaDFEmUQNSTuT/LRYFMQDv9oNSODEmLErihMSjLOOQmCpSDE5NPDKmpRE7Z6Mcdg0qkUdBBX/AE0gOSBDGXbSL0LjuQbx0KZeHqOgPnaCpeFkatBpmxHPGgLF7IJpEiLJaQNIhc6R4zfEQOsBKSD+nGJ6WgaomAB9heOm10pPzZjyjOdpsd/RVkYaDyeBcnWkZyx9IzPabEJlVNSDZI+EAatYFXNogvCsiAogA7XIL6uCI3fZbs/L/p0KmJBWoZjye8UY7gksggAN7dITs7S0hXhWLy6qSoTA01DBSuPBXm1+fWKZNSAe7maHQ8DAlDRCTNBSWSrwq4ZS3sWPlFuKYeoONW/loNCWq6A8Sp1S1cRHksBQgvDaoTf0ZllfKTvygeZSmUspOjwQDAaunY8jA8qpVJU40h8ZAUGN3hLXUhQSlWmxgkwLH9JXBaXBggqtGTw6pKF29I09PNzBxB8gZRotMRyx7MmBIc6RCRUZ7gMNOsa5AFVZNyh7HlvAqUy1+JmuBzfUG3RvOGikA2ItA82UlNwlPOwgLOormKYE78/7Qqm1iipKh8vCG9LQla3lswFwbb6x1ZhKZSgbu3QE/iGJvs1QcugSrrFZwNE2NtxxeGEqbmDs0Lu7TmtYfzTlB6Y1O2DQ8kwxpjCqXNgyTVgbwDiz1FmihmIsCoCTiCOBP0iQxID5R5xsYS9Ay+RAImzGgVVaRoIrm4wdkp9IqGPqHyI9L+8a8cvQiXyb/EnOr5pHhcDkIWT5qyk5iXzDXoYnOxJajdRgfNYv1g1j49k/NsGIhdjUklFhmL2Hkb/SGS5oihc54CavRqlTs0+DVv8A6dBOyQ/pGdXiy6lSi5RLBIAGqgNzF0jFkISJSrOD08z5wHUSZkmYcqXSUWHM6NErXgtTvZdLokkWXm94dUknOhlfEn6jY/b/ADC7sngszN3s8FOvhOnK2/WC8aru6WFI21HEbiM5UzHjcloFxDAArxJsoXBFmMeZe/RlWGnJH+7mOcOJFUlacwLhQcH3B5g2hbUyxmzgMRwgydW9MRyyUnKfKL51OJyCPmETnTUzzlLCYND+7+8AiYpCmNlD6wQLi7EVbSlB6Q1w2rdOYf8AyH3gurkianMNdxCOS8mY2x9o3sNbQ9qpwUnb8cT6R4itQkAJc+TRRMpwRmTof40MMHwQzFJzFkF2PMbHhv6QKt6FOLTOm1gABO/TXnBciQCHbMSPh4wfV4ZIzFJQw6WsdATcdRGcxWmmSlFMpyjizP66naCcaNcWkNxVS5JSlJ0F7uHJOnHr0gHHqjMCsnbTZuA84QJxAEZjtqOMCTcQUt82h22ENvwHLJGKXHsLl4iGDvY30P8ABDY1yePpGZnTAWy67wblIZi5IdxHddE1moE8xaidAYMWJVDbGtBgqI8NTFGaIKmQXMxouNRHnfwKox4DA8jGghdRA6qgxyhF1FSZy2whc5qKthRjboCXMADkxSqvSoZUulXE3/xDerwsmwGzwBJwh5iQm6nOh0A4+sQfWlPosWOMRTWGckBSi6QeAMbyinJXKkKOplo9oV1WAqKCFANwaK6zEjKly0y2BQkJc7HcwSb8h16NSuqtGUxpbvDigChLKpqnzMRttc+f2hTXpd4BjY6F+D4mZSihR8Cj/tP7vz/aNCsvGVmIvDDDq/KyV6bHhyPL2g4yE5I27RPFMKcOmx1B5xTTVYmpyTrLFs35jSSwFBjCfFMJY50+cMJuSbpiqYhchfiunjxHOOxGhExGZPWDpc62VdxFAkd26pZzI3TuI2zgXDp1r7WP5jSYRUBAIJ8OvLrCEyx8aL8REpNZlII09o79o3saY1iyJjALWdm0BO3MwrxPDD3YJWtS9wHUBw84aSMLSsiYkAngSbcw2sH4jlyiwPym7ZSzt1hkXatmxfL7T5zV0K0JGZKkpVoSGgGXLKi3CNlj8tpbucumUl79YyndsrKFBL7wSZPKKi6JTpIQRe8G0kwjTSISaNnBIJ2JiiZM4O3IxvYtOjWPHoMBVk45CU62iNPUrUm7A8T+I5yKBjniKjFMtRa5B6WizNGcjqIEx0svHijyiiSohRAScvFrA8HjLMoMaC6aq7tKlAfzSAEKMH1EkBARqQHJ5xP8iX20NxLYdT4wCxWwGXzZmJhh2VlyzL7wBlF/f7xiawKKk5TYu/BvbaNNIxFMimBSzkO50HMwrGqHNI0FaQQYwPaKuCSUgDmVFgPyYL7N4nMqJhKlKUkkhzYOLsBoLRV2j7OA1AKj4FDw8lOLGD67C/ghl4mZq0ha/CBsSym0H9o1dTJaWnw5QwYabcNoU4xgqESiUtmcFwGYhm9opHaZM8JDspmKd3jHvoNt1stEtzEViBJuJOSiWDmG5+wiNJPUUuqM4PsUpJsbUOJqlljdPDh0/EN6jFRkz2KQQFbMPPflGZM2NBhOGidTZVaKWSW4AARqbOljjLbPTTJyKmA+EadYVoOSXn0zOrr/AARoK6llhKEM0sXKeIHHrCjGphUBNX4UC6U8RsW2Ea3s1Q0kxfQzs5YkS5v/ANT1EET6I5sqx3azpulXQwuw2kzr8RyrN2LC2zRq6eQrL3cxOdPBXuDseYh1EstdCGjr5lNMAmAhJ04eR4Q8r1BUvOgBW7HQHi2+0XzcKBTlLzEftV8af/IfWFYpZlNcOuSbcSnkeUdtGXbtdmTxquWpWVVwLtpfyiNJKcBrkm/lDTFcF8WZF5at9weBgVFAwZ2HLWC5JoS5O7FkyoJJvYG0eFQ6dIPnYSHsQw1veA1SiCWhiaYLdhNFKOcO52DH35QwlSJb6hR6wDMkhJUQT4Qx89ftEpFKF6G27awDHLWhy8cFRVKQAGGnOF04rlq8NwTYfzSBCbo0NDJC5gTtr6Ro5dOhCT4QE6qGo68+nKM32VxHOrKlLk/ESRYc30EF9r8SMqUAgsSQSX0sbDy94TK26ObpC7tRWd1PGUAulJOwbRg3KLajEECmC1G6g3Mm6gkdAdYzFXiZmJAWcxSzHcg8YZKVmp2UyQPEAnUpIfxDZmP8MDkjpWHidtlkmaVSOGYEIPA8OjxosLwiXUSEBaiwAcDdtj5xh8VrpiTLKSMgSAOHps0M+zuJGX4M4UdbHjHRTSseqbN3SYaiR8NhdgLBzyhZj3ezJakS0BjlIWogMSdum5gSbipI1gWsVMmpbOQl/hT8SuF9hGX7HKKj0CVU4qls7kMC3GMhTpyzyQQCFn6HSNYiiVKSQUgHXKC9+Z4wD2c7LKmLKpvhuSeJ3jYyUU2xea5KkO6SjROSFtf9w1B4PvE6vA1JdSRmSdW921BhhQYcmRLJl3APic/UR7UV6W+El9GIYwcJqS0Qy5QZi5xKFFJdo2fZie1M/M+8W0+DKqQQGDWJNwOQO5+kMcSoU08kJAAADP8AmBk4lOKd6YixKvvbe0ByiJhCSkzJmznwoSN2hZW1DOp+Q5mND2dpBLlE/Oq5O8PwYHkdvoX8j5KxrjHsGn4EgXIzL3J+3CDsPo5/yzcqRsQD7wUQHc6D0j1dGqcPEoy5X7RZahzPyjpfpHqLFHqjyXll7Al9pmmZEkTiNSlJYHkQdYZU+KpmOFyygmxCvhX57K6tFcsoQBLkoCQOAhbiFekFncxj+OvBqzNBVXRiU5AzSVWI/b+IzmK0BkzMwuhVwY0GB4qkky5hsuyX6fCftEa6kAeUv4FfCf2q28jEM8VFSkpoxCJ2VyfT7mKzMBLqfoIliFGuTNKVX+4iky0/MT5RgJOUvM4NhBEydltLZ2YkQLLWlz4bcRHsueyza3CMY6xvSLUUuqKKsXcq/PpEaWsUSQxVyA09IZowIzJZWw+a1wbffT1hTaj2MVyWjOTK5lHIVB+n1gmoZY8QOWxfVjpc8IbdnsDROTMJdOUgaOS/+I0qqKVKlmXkBzAAhTB2Da7GDrydHFKZ8vmpCFMFBTi0dKnlRZROhA5vYA8hr5Q6xvDxJc5Dl4Kux6wkpKZc5YQhJKjoAP5bnHaaAcZY5UyFbVJUQ2YEBiCQ1uDadId9m6ES1tN8KlAFI3ynf2hrK7GS6cBVQoKUb5RcA8zvHqpSZ015aDMmcnLDnsIVKSqkWQg+2XVtKU3QQRwMAysWWktlvxjVUfZqYcpnGXLSxcZiVE7aWDdYhX9kQr/suoHcK/IidteQ+aWjIqxMrKiC5SWP28oYU1dlm6sFIt1ilWCmQVBTZjqRcdOERmSPGhh8IKj0F4x0wk9DReK5ZRTuomDeztEpZYDMkXY6P12gTBsBM5aVLLI167xuqVAljuwAANG3hV8ehOVoukSciWTlTyaz+8I8Urk1EpTWYstO6Tx5jnBmOVYEhd76esY/DJqgoTONlc/8xli4R8mWqAo1Aln5dPzH0Ghp/AkephDjOHJFYgy9CH6JZ/oYZVNY4EoFswdZ/bLFvVRtHvfFlcEzzs/5DKWpKri6QbcCRv0itVYZhKEeathARnKm+GX4JQtm4jgItnTxLTkl/wCY9GCt0SMHxWvEtPdy9fmVuYRBJfiYZVEprnUxCXKCUlZ8oomuC/YKdi6rRYjf2PEecOcDxb+rkZJv/dS4zfub/kLGEipuYmKsNJQqZlstDTE+yh7R5mVFGGW2hriFMZ0tSSP1ZW/7gP7e0ZJSeMbYVmfu54DBYZXIg6Rnseo8kxwPCq4iJ6dFT3sYdnsDSZZXNSCFsE+pvbTSDcQwMTJdkhNsqSNmGpa5DXgDBsYSkd0s+HbWx4WuIY1qJykFElwTqrQAcAecA7bK4Uo9EOy2EBDqKsyvEOFn/tDOtxwBJCBoCL/YQhwSdOkFSZumw4qPMajryg+twCbOSTmCSeNvQCJckbm7DjJKKI9lKw5l5VByXytow1f0Fo9mVRUzh2CQRbM5J476C8K0YNNp/GgJzAX3Bf6iAqPtWrvD3qQ2Vgw0Pn6RQmmtHQyqPY2xfNOKJYF12y21HFtG5Q/oezoppIRKYKbxLOqjzOrDYQP2Sl5gqoWlrlMt7kDc+enlDOomGZbOw+kA34GppuxecCkHxVE1SyNgcqfTU+sUU+JJlumQkDoNese4mimQHJMxX+pRb/aLesV0M5c20lACOIDJ9d/KFth/tl1NLnT5gBITu6vskamNdh2HIkpKQVLKi5zF3PTQDlCvD8HCFJWsla0i2yU9BDbv1fKn1tCHMRkfLSI4nSgoc5BzUPCkchxhdQYXKzPlfOlWoYlJDEkbAjQRdVTUv+ooLP7B8PnEqBWZZmKNz9IRKVAq1EFwmlMuX3azdKlJSeQ0HoxEEYlV5EyyeJEVYzMARMvcgKB/1JNvUWjPY1ihmSkjgX+kClbC72eYhXGY4G5iqjskg6CKKCwKjtCXHcXKj3Mo3PxEe0UY8blLigMmTihlMxhIzzlHwJZI4qbh1PtFuHeM/qfEplKHNvCjolOvMxnpChMUP/Zpw/Ja9v5wjTdnaIl5q9VXHnHvYYUlFHl5H5Y1mLyjhy4QOwSCpWsWz5gTdUBpQZviVZA24x6kaxK32SfkRlSzMOY2SPryEA4vWOWGgguvxANlTYDhCJXiMY9/cwkTpxFuHlqtH+pKk+ojwWgaZOyz5J4KH4iLL0Hjf3jvDU/pzZW6FZhE1SEzUgL1TElJy1JOygY6ZLvaIZKy1CZFMlDrcOyrbkP9LW84cUvaZKknwEEAMkXccja8Z06314k/eKZs0JIKVJsRu/naBiqYXNly8WBn/EoS3+f4hxBaNTXVjhIBBQwPXzjE97mzXSSoklhx63iybja5ZlgMyR4gRrsYDJBy6G48ii9mumGXJlqVPmBQUGyk3L3DDf8AvGPqO7mWlApLkJfUvsYnWFc7xlIHDiBEcDps8+WNsw9NYGGOheTJyNzR1QCFSgbyiEn/AGi8QUsK8LsIzFTiJRWzh8qz9RoYOk0pnoUAshYNhbRted4Xkhxky/BJOCGFVglKiYFKmFQ/aQ8MFdpEJARKTyDa+QGkJqfsmsEd7MWvof4YeSqZMoMEt5MYTN0G2vQZh+LTMn6iQFX9Nn5xXU4spW5blC+fiaRr9YGOKS+I9YnpsWGit5GCZeKkDSEqsWSNG9Ypn48G1Agfpt+DHIZ12IFQhFPmQLU46kbuTA9WokObPsPvFWLBJip5lHRDE8aLZJZvx4dIT5ikZU3Wr4jwB284jNmMWT8R+kH4HSjvMxuE36mPRx41HSJZSvbH1DhQARJGgZSzxMaQ1ISGTCXC5pUFEakuTwG0GmoCdLmL8cuPRHJW9lplOc0w9E/mB6+rJDCwju8KotRTDU3hqflgtUJf6ZazaJLpxLDamG8+oCBCKpn5jG23sF7OSqAsT+JB4Ee8EyzAuJGwhE3Z2PUkaSvX8CxygxAeAJPip0mDaFLpHSJC0yywNynm/wDNYFqCi4SgAHQ77cYHnKvHEmwe+zbwFBhdFhomIWt8pToPyIWrRmPxB+BMW086YmYMpIV/BeLJ9KAtRIa7tsQTqOHSB8m0STWnLl3uPXVod9lKBpoXsLD0MZ+dMAXmSl2a+ztqRG4wGSUy5eYuogqPUt9o2C2LySdGdq6QKrFKUPAlTq6RuVdmqebLStJY2IKVMfUQjwPEZaamemYAcx3Dht405lIRLeWwHAQnJuRfgVQVFMnC1I+Faj1L+8D4ohWV3ZQ0MN6SqzaxbWUoUmEtWii97Maqb3yQFMDoWAeAMWw5BCJUoNqpat268zF+KyFSZoUBY6xFU5kFW51idxcXo2SRmcTkgTcidAI6rR4Ec4ulSysrWdzaCMXk5USooT2kTTFE+V+qlPMfaCscrgCEJ19ooxBeWapX7AlupFv5ygWhklS8x11i3H+JDJXK/RR3eVfSNPhFI6Akb3J4QhTTGZPyJuSY0nfpQjIgudzxMOigZsLm1YSMkvQfUx0gkwHTyiow5kSQmGpiW6LZEnjHs+pCREJs6FtSsmHRQFWVVNQVGBVGLmitYg26RjR0owNiGkWBd4qq1WidsyKqQ/wZb07cIup5rQv7OTfCRyg1MSvstRlU0ZWkqSCW15QOiVre8MpE4o8Idib7WeBF0Ksytkubmw124xlhJ+Cqmq+6WDqAXvHuKVmecS9tHFnBiqqkJFgSTxt7Rwlh78B7N9oGl2a0EYfNBZLXUQPUxv5atPOMHhVMozEqSkkAi4B2v7Rr1VLZOb+0bBicsdoWYFiBl1U1YTm1ezteNYnFpcxDgN5NGMwJa5c1S0hyraNjTT6ial1SSBs7B+m8S5ZVI9PBXBHSKhjaGsmucMYz1Upcv4kKT1B94rlYqNzeFKRS42aWdRImhil3hVV9kQEnxMPoB7mDsBq8yySbJH1Nh9/SGFdWArlS/wBylKPRDf8AJQ9IfjhGStkebJKMuKMTN7NrQAcpCXPxMCW3Z9IU45QzFlOVJyp1Le0b3tVVgBJVo6i3EIDgepeEcmtdN9d+sOj8eN3ZHPPL0fP5uHTFrICCSdmgiThM1CwkpYnmPN+EbbOS7BzyDwrNM3ezFKBUUkIAuybOesPUFFCubZl0IMhSl/FmSoJUxZ3vryiGHVIzJEw5QTcmNShKTKTZxlhZXYWmZJOgUk2jqNTvsdypacroII5GO7yM3gotkBKZocsTZQ5PvyguXjJByzAx48YNSA40NZqoCnTIuTMChYwDVAvBqR1HGbFKzHqDHTDGuVmNFbxXUKtHFUVTtIW2ClsYdnZzKaHjXjL4NNaYI1JMJl2VIzc6cSoW5aa3iGJ0S0MVA3AI3sdOkaSTJTJCUTUZn8ZY3voD7wfNqJKkAlLgAWOzaDo935RP9VXoth8a48t7Pn0s7bw/o8NlZHKio5cyhltexuCDYwFX+GZnyuxLgjUa/eCZFZmQclg2+g9do6Tc43HQMeOHJ9y5I0FJh6US0JCRkIzC5Kr8Cf7RVXyEgfHcceY4eRhSnH1J7oZsxBZVjlbZiej2h3XUqZmXKQCdFbPqArl7RJJyxs9mMcXysfFrS/wadmsKCWURe0a5e0Z/s/MOROf4vm67wF29xWZLQlCGAWC538JBb6wpN5JHlzhw16H2NJC6eZobFuojGYhhmYy5g3SMw5jf0hjhGMINKc6sqRdRNtdW4/3gEYsZvwSyJbHxKBGx0fm0ZxkmzITSVFfZWqIVPS75cih0BUPvDSrqz/VSeUpXqsg+wEZrA52WcoC5UyfUwP2nxFaKt0KIDBIY/tt/OsXxdRFyXKRqO3C81LLWNUKY9F29wItwGSn+lmzFMXASkFtRcnlrCapr+/pFoNlhLkdLg+ogvs1iKZlMZCrK1Sob8Qee8PjPknRNKNPZouzmFKT3ipnhU2Ucgzk89oDqezSCO8ulUwiwLhIP7gWZx9Y0ipRMoM4Nvl+WzpNrDW/OM1iFVMC1JQkBIU7gCwLEpLc9SY2UnFIxR5MQ1+HKpgy2yuoJINi3+YTSai55xs8fMlaTLV4lIJdQ00BPk8KOzPZuXOQoKJCycyWJBCRx2uTvwgo5EwZY2jJ18m7psRfpF9ZT97Lz7iyuvGGeLYJMkh5iWGmoPqxLQFQKuRsRB6AdiOnrFyiwNodSa0TBCzFKVi40iqnMcnQTVqxytDCA50yJyql7GKKg3g2xdEDMiueu0cDFc8wByWydAtljrGxlqcRiqY3jV0s50iAkOQ5rcPSQJneh2Fzork23vGdxSvKGAZnZ9b9DpAKq3IgJT8Tlzy2bnz6QAirKczH4gQXu8TxxPldF7z3DjbG+Gyc7l0lQe5V8T7K/MLpNYxKEpAD3S1yX+2gg7s5h6ZqjmfRgAcrvY3jRy6NCHShIzgC+5fS+7E+0DOai2g8Pwp5VybpGTrZSkkc7sbdSIb4bPMwZD4crPfUco9xyV3kkEHxyysWDufCG8zCCVUTELKQ4XoQ58h7QrhDIr8jpzzfFfFu4/wANzQY0gompkqGdCSRZgDpbjcwkkUVTMzAEFCyM2Y3LG5D6FrPwhammmU5UWGctq5BGr87+0aLAlzp6cziWAWLB34teAceCtdEEpTyS/ZoKPDZP9OlQkpQSkFiATbid+MKaicwV0h3MnkS2JctrpGUq53xRLFOT2WxVIEoKxMqZ3jFRBIto/Xk8AYziSFgpUkpU7hXD6XeOqMSMtSQkA2dT7ubfSJV0nKAtTFJvlSDmI6k2EXxv/hBOTvQ1w1RKMymdsrBm6+bQ77F0Ke4mAMFCYUlR1yZbAcLxkKVazLVMl+FJKsqdbgDW3SBqXtRUSCpUqYHWfEnI6LOzPvfWDg0rSBbtH00V0uS6EAzHBN7kNr1EC/8AUpc25yHYPYgdQxjBS+2VQmYiasS3SX+FnGhSb2cRqKfEZMz9ZDJSoXSflO4LwMk0HHiweuV/TkgqBSp2UPFcXyqILv7xPC8bEssJgKyAo+EMXDsS1hGXxmul96e7LpIDto/KKFYg6ipgCfx7QyGPVgznujWYzipmpZw4BJAOr2/ghDTI8QMAJrCTcwbLnQ+C49iZu+iVdLdxCqWljDJa3MCzpd3gwEzwC8RqTE0xCo0jjigKiucY9zRVMMYauyySY0VBM8IjOSYdUSvDAyCQNiDA/V+ERkSUzBexG43iNRIbrFAmqQbEiNDVUbPDkBMpGS4SC+uu/MbxKm3WjMrKFABhqvmOAhFhvaFRyIyJKgwzEkADoNTDfGK5SZRWo5UbIG76DnHnTi1OvJ9PizQeLl4SJUFOCnMS6UkqLaFWlzwHAQgVWokVClKSZhKszkgegZrF/pC+VjU4jIFluDCIIlKUoFfi6w2GFx7PM+T8yGVUk7Xs3lBiUmoTl4i6Tr/OYg2UpEpISlgBtGYwuWEOoAi3yjSBMYxNYXmFw9xz0LHgYT9O3S6Jo5k+1s2M6e6YQ1IuYCRjwRJK7ksQx0CtngTDMXVNV4wOotdwwjI4mrY36q6J19IQSsixKQTwTYW4l4vl9oZaFaBaGyhiCoM7luDcfKBe0NbmT3aSf9Tau2nTjA8rC1ABLJNgzO4PXQ6w3Tj9xJNK2kEVmMoYiTd3LG2XyjPyJy0OEkgPpt6RYspQosS45M55CLKdOdyBp6waSitARa8kl0qlJCjxKfv94sTRKCSk2B9Iq/r1aMMoL83guXVqUkhJAtuLxy5MGb3oWIlmxib3g7D1JALjZi8Uy6hOmut4NZH6GOKIIVBUtcDqZ7RNJhqd7EyVBQmx6S8DZosEyDTAosBiE02iBVEFrjmzKKVGKVmJrMVxlhIulmG1GfDChIhnRL8MYzUCqmm94JoxZ+v2jo6CkEiif4CgpsXi5E1U0nvCVNo5LDy0jo6AaXYbk6q9HIkJC1MGizE/CiU1nWX5sBHR0KfaAQywqpV/TKL3BUNtA7dYEpUAoCjdShcm5PrHR0I9/wBK/jrbKKIZpqkH4P27a8IqmpBmTHAsftwjo6DYnuTPKBAyLO7JuSSbnnB+DK+haOjoCfkfD8Rb2kkgT1MAHAPm0UvlCWt4U/8A5B9yY6Ogo/iiSfZykDKDEaQ/qNsxjo6Gx7QBZVCACI6OhrCRagxcI6OjogslHrx0dBGHhiKo6OjGYUGPBHR0cEi0QdR6R0dGM5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RUUEhQVFRQWGBUYGBgXFhcYGBgYGhcXGBwaGhgYHCYeGBojGRcXHy8gIycpLCwsFx8xNTAqNSYrLCkBCQoKDgwOGg8PGiwkHyQsLCwpLCwsLCwpLCwsLCwsLCwsLCwsLCwsLCwsLCwsLCwsLCwsKSwsLCwsLCksLCwsLP/AABEIAOMA3gMBIgACEQEDEQH/xAAbAAACAwEBAQAAAAAAAAAAAAAEBQIDBgABB//EAD0QAAECBAQDBgUDAwMDBQAAAAECEQADBCEFEjFBUWFxBhMigZGxMkKhwdEjUvAU4fFiksIVM9IkU4Kisv/EABoBAAMBAQEBAAAAAAAAAAAAAAIDBAEABQb/xAAlEQACAgICAgEFAQEAAAAAAAAAAQIRAyESMUFRBBMiMmFxoYH/2gAMAwEAAhEDEQA/AHKDBMowDLVBUoxMy9BiTFgVA4VEs0ZQdhYmx730DpMegRtGOVBHfxAzTHJlxOXIJjgHM6Uj5lXA24nhFc1yXOsGTpeiRom3U7mKFyTHC3JsEWmJSKdSyyQSeUTnVcmR4p+Y2BIDAAEAhydSXFhBWF9uaac8uSChXypIAzdCDrA80C1L0crBVAPMUlA53PoIX1JkJ+dRPJIA+sRrcUdRCn87t0hVXS/rodjGcwlD2WVOISxoT5xKhxWQT4iYRTk3hfPpSC4gbbN4o+p0aZBDpAPWCZywBqEjlaPlVHjUyVuWh/IxXvUu5jIY3J7ZspKK6HdVOlAuHUr6HlFRxcN4EgdbwtiBSx5H3iyOOEe3ZO5t9BFTiajvAKp5MTUiK1Ig+aXQFN9kc0eFUDzajIfEG4HjA0utUrwgjMSWJ4fmFOdmjJJiaDFEmUQNSTuT/LRYFMQDv9oNSODEmLErihMSjLOOQmCpSDE5NPDKmpRE7Z6Mcdg0qkUdBBX/AE0gOSBDGXbSL0LjuQbx0KZeHqOgPnaCpeFkatBpmxHPGgLF7IJpEiLJaQNIhc6R4zfEQOsBKSD+nGJ6WgaomAB9heOm10pPzZjyjOdpsd/RVkYaDyeBcnWkZyx9IzPabEJlVNSDZI+EAatYFXNogvCsiAogA7XIL6uCI3fZbs/L/p0KmJBWoZjye8UY7gksggAN7dITs7S0hXhWLy6qSoTA01DBSuPBXm1+fWKZNSAe7maHQ8DAlDRCTNBSWSrwq4ZS3sWPlFuKYeoONW/loNCWq6A8Sp1S1cRHksBQgvDaoTf0ZllfKTvygeZSmUspOjwQDAaunY8jA8qpVJU40h8ZAUGN3hLXUhQSlWmxgkwLH9JXBaXBggqtGTw6pKF29I09PNzBxB8gZRotMRyx7MmBIc6RCRUZ7gMNOsa5AFVZNyh7HlvAqUy1+JmuBzfUG3RvOGikA2ItA82UlNwlPOwgLOormKYE78/7Qqm1iipKh8vCG9LQla3lswFwbb6x1ZhKZSgbu3QE/iGJvs1QcugSrrFZwNE2NtxxeGEqbmDs0Lu7TmtYfzTlB6Y1O2DQ8kwxpjCqXNgyTVgbwDiz1FmihmIsCoCTiCOBP0iQxID5R5xsYS9Ay+RAImzGgVVaRoIrm4wdkp9IqGPqHyI9L+8a8cvQiXyb/EnOr5pHhcDkIWT5qyk5iXzDXoYnOxJajdRgfNYv1g1j49k/NsGIhdjUklFhmL2Hkb/SGS5oihc54CavRqlTs0+DVv8A6dBOyQ/pGdXiy6lSi5RLBIAGqgNzF0jFkISJSrOD08z5wHUSZkmYcqXSUWHM6NErXgtTvZdLokkWXm94dUknOhlfEn6jY/b/ADC7sngszN3s8FOvhOnK2/WC8aru6WFI21HEbiM5UzHjcloFxDAArxJsoXBFmMeZe/RlWGnJH+7mOcOJFUlacwLhQcH3B5g2hbUyxmzgMRwgydW9MRyyUnKfKL51OJyCPmETnTUzzlLCYND+7+8AiYpCmNlD6wQLi7EVbSlB6Q1w2rdOYf8AyH3gurkianMNdxCOS8mY2x9o3sNbQ9qpwUnb8cT6R4itQkAJc+TRRMpwRmTof40MMHwQzFJzFkF2PMbHhv6QKt6FOLTOm1gABO/TXnBciQCHbMSPh4wfV4ZIzFJQw6WsdATcdRGcxWmmSlFMpyjizP66naCcaNcWkNxVS5JSlJ0F7uHJOnHr0gHHqjMCsnbTZuA84QJxAEZjtqOMCTcQUt82h22ENvwHLJGKXHsLl4iGDvY30P8ABDY1yePpGZnTAWy67wblIZi5IdxHddE1moE8xaidAYMWJVDbGtBgqI8NTFGaIKmQXMxouNRHnfwKox4DA8jGghdRA6qgxyhF1FSZy2whc5qKthRjboCXMADkxSqvSoZUulXE3/xDerwsmwGzwBJwh5iQm6nOh0A4+sQfWlPosWOMRTWGckBSi6QeAMbyinJXKkKOplo9oV1WAqKCFANwaK6zEjKly0y2BQkJc7HcwSb8h16NSuqtGUxpbvDigChLKpqnzMRttc+f2hTXpd4BjY6F+D4mZSihR8Cj/tP7vz/aNCsvGVmIvDDDq/KyV6bHhyPL2g4yE5I27RPFMKcOmx1B5xTTVYmpyTrLFs35jSSwFBjCfFMJY50+cMJuSbpiqYhchfiunjxHOOxGhExGZPWDpc62VdxFAkd26pZzI3TuI2zgXDp1r7WP5jSYRUBAIJ8OvLrCEyx8aL8REpNZlII09o79o3saY1iyJjALWdm0BO3MwrxPDD3YJWtS9wHUBw84aSMLSsiYkAngSbcw2sH4jlyiwPym7ZSzt1hkXatmxfL7T5zV0K0JGZKkpVoSGgGXLKi3CNlj8tpbucumUl79YyndsrKFBL7wSZPKKi6JTpIQRe8G0kwjTSISaNnBIJ2JiiZM4O3IxvYtOjWPHoMBVk45CU62iNPUrUm7A8T+I5yKBjniKjFMtRa5B6WizNGcjqIEx0svHijyiiSohRAScvFrA8HjLMoMaC6aq7tKlAfzSAEKMH1EkBARqQHJ5xP8iX20NxLYdT4wCxWwGXzZmJhh2VlyzL7wBlF/f7xiawKKk5TYu/BvbaNNIxFMimBSzkO50HMwrGqHNI0FaQQYwPaKuCSUgDmVFgPyYL7N4nMqJhKlKUkkhzYOLsBoLRV2j7OA1AKj4FDw8lOLGD67C/ghl4mZq0ha/CBsSym0H9o1dTJaWnw5QwYabcNoU4xgqESiUtmcFwGYhm9opHaZM8JDspmKd3jHvoNt1stEtzEViBJuJOSiWDmG5+wiNJPUUuqM4PsUpJsbUOJqlljdPDh0/EN6jFRkz2KQQFbMPPflGZM2NBhOGidTZVaKWSW4AARqbOljjLbPTTJyKmA+EadYVoOSXn0zOrr/AARoK6llhKEM0sXKeIHHrCjGphUBNX4UC6U8RsW2Ea3s1Q0kxfQzs5YkS5v/ANT1EET6I5sqx3azpulXQwuw2kzr8RyrN2LC2zRq6eQrL3cxOdPBXuDseYh1EstdCGjr5lNMAmAhJ04eR4Q8r1BUvOgBW7HQHi2+0XzcKBTlLzEftV8af/IfWFYpZlNcOuSbcSnkeUdtGXbtdmTxquWpWVVwLtpfyiNJKcBrkm/lDTFcF8WZF5at9weBgVFAwZ2HLWC5JoS5O7FkyoJJvYG0eFQ6dIPnYSHsQw1veA1SiCWhiaYLdhNFKOcO52DH35QwlSJb6hR6wDMkhJUQT4Qx89ftEpFKF6G27awDHLWhy8cFRVKQAGGnOF04rlq8NwTYfzSBCbo0NDJC5gTtr6Ro5dOhCT4QE6qGo68+nKM32VxHOrKlLk/ESRYc30EF9r8SMqUAgsSQSX0sbDy94TK26ObpC7tRWd1PGUAulJOwbRg3KLajEECmC1G6g3Mm6gkdAdYzFXiZmJAWcxSzHcg8YZKVmp2UyQPEAnUpIfxDZmP8MDkjpWHidtlkmaVSOGYEIPA8OjxosLwiXUSEBaiwAcDdtj5xh8VrpiTLKSMgSAOHps0M+zuJGX4M4UdbHjHRTSseqbN3SYaiR8NhdgLBzyhZj3ezJakS0BjlIWogMSdum5gSbipI1gWsVMmpbOQl/hT8SuF9hGX7HKKj0CVU4qls7kMC3GMhTpyzyQQCFn6HSNYiiVKSQUgHXKC9+Z4wD2c7LKmLKpvhuSeJ3jYyUU2xea5KkO6SjROSFtf9w1B4PvE6vA1JdSRmSdW921BhhQYcmRLJl3APic/UR7UV6W+El9GIYwcJqS0Qy5QZi5xKFFJdo2fZie1M/M+8W0+DKqQQGDWJNwOQO5+kMcSoU08kJAAADP8AmBk4lOKd6YixKvvbe0ByiJhCSkzJmznwoSN2hZW1DOp+Q5mND2dpBLlE/Oq5O8PwYHkdvoX8j5KxrjHsGn4EgXIzL3J+3CDsPo5/yzcqRsQD7wUQHc6D0j1dGqcPEoy5X7RZahzPyjpfpHqLFHqjyXll7Al9pmmZEkTiNSlJYHkQdYZU+KpmOFyygmxCvhX57K6tFcsoQBLkoCQOAhbiFekFncxj+OvBqzNBVXRiU5AzSVWI/b+IzmK0BkzMwuhVwY0GB4qkky5hsuyX6fCftEa6kAeUv4FfCf2q28jEM8VFSkpoxCJ2VyfT7mKzMBLqfoIliFGuTNKVX+4iky0/MT5RgJOUvM4NhBEydltLZ2YkQLLWlz4bcRHsueyza3CMY6xvSLUUuqKKsXcq/PpEaWsUSQxVyA09IZowIzJZWw+a1wbffT1hTaj2MVyWjOTK5lHIVB+n1gmoZY8QOWxfVjpc8IbdnsDROTMJdOUgaOS/+I0qqKVKlmXkBzAAhTB2Da7GDrydHFKZ8vmpCFMFBTi0dKnlRZROhA5vYA8hr5Q6xvDxJc5Dl4Kux6wkpKZc5YQhJKjoAP5bnHaaAcZY5UyFbVJUQ2YEBiCQ1uDadId9m6ES1tN8KlAFI3ynf2hrK7GS6cBVQoKUb5RcA8zvHqpSZ015aDMmcnLDnsIVKSqkWQg+2XVtKU3QQRwMAysWWktlvxjVUfZqYcpnGXLSxcZiVE7aWDdYhX9kQr/suoHcK/IidteQ+aWjIqxMrKiC5SWP28oYU1dlm6sFIt1ilWCmQVBTZjqRcdOERmSPGhh8IKj0F4x0wk9DReK5ZRTuomDeztEpZYDMkXY6P12gTBsBM5aVLLI167xuqVAljuwAANG3hV8ehOVoukSciWTlTyaz+8I8Urk1EpTWYstO6Tx5jnBmOVYEhd76esY/DJqgoTONlc/8xli4R8mWqAo1Aln5dPzH0Ghp/AkephDjOHJFYgy9CH6JZ/oYZVNY4EoFswdZ/bLFvVRtHvfFlcEzzs/5DKWpKri6QbcCRv0itVYZhKEeathARnKm+GX4JQtm4jgItnTxLTkl/wCY9GCt0SMHxWvEtPdy9fmVuYRBJfiYZVEprnUxCXKCUlZ8oomuC/YKdi6rRYjf2PEecOcDxb+rkZJv/dS4zfub/kLGEipuYmKsNJQqZlstDTE+yh7R5mVFGGW2hriFMZ0tSSP1ZW/7gP7e0ZJSeMbYVmfu54DBYZXIg6Rnseo8kxwPCq4iJ6dFT3sYdnsDSZZXNSCFsE+pvbTSDcQwMTJdkhNsqSNmGpa5DXgDBsYSkd0s+HbWx4WuIY1qJykFElwTqrQAcAecA7bK4Uo9EOy2EBDqKsyvEOFn/tDOtxwBJCBoCL/YQhwSdOkFSZumw4qPMajryg+twCbOSTmCSeNvQCJckbm7DjJKKI9lKw5l5VByXytow1f0Fo9mVRUzh2CQRbM5J476C8K0YNNp/GgJzAX3Bf6iAqPtWrvD3qQ2Vgw0Pn6RQmmtHQyqPY2xfNOKJYF12y21HFtG5Q/oezoppIRKYKbxLOqjzOrDYQP2Sl5gqoWlrlMt7kDc+enlDOomGZbOw+kA34GppuxecCkHxVE1SyNgcqfTU+sUU+JJlumQkDoNese4mimQHJMxX+pRb/aLesV0M5c20lACOIDJ9d/KFth/tl1NLnT5gBITu6vskamNdh2HIkpKQVLKi5zF3PTQDlCvD8HCFJWsla0i2yU9BDbv1fKn1tCHMRkfLSI4nSgoc5BzUPCkchxhdQYXKzPlfOlWoYlJDEkbAjQRdVTUv+ooLP7B8PnEqBWZZmKNz9IRKVAq1EFwmlMuX3azdKlJSeQ0HoxEEYlV5EyyeJEVYzMARMvcgKB/1JNvUWjPY1ihmSkjgX+kClbC72eYhXGY4G5iqjskg6CKKCwKjtCXHcXKj3Mo3PxEe0UY8blLigMmTihlMxhIzzlHwJZI4qbh1PtFuHeM/qfEplKHNvCjolOvMxnpChMUP/Zpw/Ja9v5wjTdnaIl5q9VXHnHvYYUlFHl5H5Y1mLyjhy4QOwSCpWsWz5gTdUBpQZviVZA24x6kaxK32SfkRlSzMOY2SPryEA4vWOWGgguvxANlTYDhCJXiMY9/cwkTpxFuHlqtH+pKk+ojwWgaZOyz5J4KH4iLL0Hjf3jvDU/pzZW6FZhE1SEzUgL1TElJy1JOygY6ZLvaIZKy1CZFMlDrcOyrbkP9LW84cUvaZKknwEEAMkXccja8Z06314k/eKZs0JIKVJsRu/naBiqYXNly8WBn/EoS3+f4hxBaNTXVjhIBBQwPXzjE97mzXSSoklhx63iybja5ZlgMyR4gRrsYDJBy6G48ii9mumGXJlqVPmBQUGyk3L3DDf8AvGPqO7mWlApLkJfUvsYnWFc7xlIHDiBEcDps8+WNsw9NYGGOheTJyNzR1QCFSgbyiEn/AGi8QUsK8LsIzFTiJRWzh8qz9RoYOk0pnoUAshYNhbRted4Xkhxky/BJOCGFVglKiYFKmFQ/aQ8MFdpEJARKTyDa+QGkJqfsmsEd7MWvof4YeSqZMoMEt5MYTN0G2vQZh+LTMn6iQFX9Nn5xXU4spW5blC+fiaRr9YGOKS+I9YnpsWGit5GCZeKkDSEqsWSNG9Ypn48G1Agfpt+DHIZ12IFQhFPmQLU46kbuTA9WokObPsPvFWLBJip5lHRDE8aLZJZvx4dIT5ikZU3Wr4jwB284jNmMWT8R+kH4HSjvMxuE36mPRx41HSJZSvbH1DhQARJGgZSzxMaQ1ISGTCXC5pUFEakuTwG0GmoCdLmL8cuPRHJW9lplOc0w9E/mB6+rJDCwju8KotRTDU3hqflgtUJf6ZazaJLpxLDamG8+oCBCKpn5jG23sF7OSqAsT+JB4Ee8EyzAuJGwhE3Z2PUkaSvX8CxygxAeAJPip0mDaFLpHSJC0yywNynm/wDNYFqCi4SgAHQ77cYHnKvHEmwe+zbwFBhdFhomIWt8pToPyIWrRmPxB+BMW086YmYMpIV/BeLJ9KAtRIa7tsQTqOHSB8m0STWnLl3uPXVod9lKBpoXsLD0MZ+dMAXmSl2a+ztqRG4wGSUy5eYuogqPUt9o2C2LySdGdq6QKrFKUPAlTq6RuVdmqebLStJY2IKVMfUQjwPEZaamemYAcx3Dht405lIRLeWwHAQnJuRfgVQVFMnC1I+Faj1L+8D4ohWV3ZQ0MN6SqzaxbWUoUmEtWii97Maqb3yQFMDoWAeAMWw5BCJUoNqpat268zF+KyFSZoUBY6xFU5kFW51idxcXo2SRmcTkgTcidAI6rR4Ec4ulSysrWdzaCMXk5USooT2kTTFE+V+qlPMfaCscrgCEJ19ooxBeWapX7AlupFv5ygWhklS8x11i3H+JDJXK/RR3eVfSNPhFI6Akb3J4QhTTGZPyJuSY0nfpQjIgudzxMOigZsLm1YSMkvQfUx0gkwHTyiow5kSQmGpiW6LZEnjHs+pCREJs6FtSsmHRQFWVVNQVGBVGLmitYg26RjR0owNiGkWBd4qq1WidsyKqQ/wZb07cIup5rQv7OTfCRyg1MSvstRlU0ZWkqSCW15QOiVre8MpE4o8Idib7WeBF0Ksytkubmw124xlhJ+Cqmq+6WDqAXvHuKVmecS9tHFnBiqqkJFgSTxt7Rwlh78B7N9oGl2a0EYfNBZLXUQPUxv5atPOMHhVMozEqSkkAi4B2v7Rr1VLZOb+0bBicsdoWYFiBl1U1YTm1ezteNYnFpcxDgN5NGMwJa5c1S0hyraNjTT6ial1SSBs7B+m8S5ZVI9PBXBHSKhjaGsmucMYz1Upcv4kKT1B94rlYqNzeFKRS42aWdRImhil3hVV9kQEnxMPoB7mDsBq8yySbJH1Nh9/SGFdWArlS/wBylKPRDf8AJQ9IfjhGStkebJKMuKMTN7NrQAcpCXPxMCW3Z9IU45QzFlOVJyp1Le0b3tVVgBJVo6i3EIDgepeEcmtdN9d+sOj8eN3ZHPPL0fP5uHTFrICCSdmgiThM1CwkpYnmPN+EbbOS7BzyDwrNM3ezFKBUUkIAuybOesPUFFCubZl0IMhSl/FmSoJUxZ3vryiGHVIzJEw5QTcmNShKTKTZxlhZXYWmZJOgUk2jqNTvsdypacroII5GO7yM3gotkBKZocsTZQ5PvyguXjJByzAx48YNSA40NZqoCnTIuTMChYwDVAvBqR1HGbFKzHqDHTDGuVmNFbxXUKtHFUVTtIW2ClsYdnZzKaHjXjL4NNaYI1JMJl2VIzc6cSoW5aa3iGJ0S0MVA3AI3sdOkaSTJTJCUTUZn8ZY3voD7wfNqJKkAlLgAWOzaDo935RP9VXoth8a48t7Pn0s7bw/o8NlZHKio5cyhltexuCDYwFX+GZnyuxLgjUa/eCZFZmQclg2+g9do6Tc43HQMeOHJ9y5I0FJh6US0JCRkIzC5Kr8Cf7RVXyEgfHcceY4eRhSnH1J7oZsxBZVjlbZiej2h3XUqZmXKQCdFbPqArl7RJJyxs9mMcXysfFrS/wadmsKCWURe0a5e0Z/s/MOROf4vm67wF29xWZLQlCGAWC538JBb6wpN5JHlzhw16H2NJC6eZobFuojGYhhmYy5g3SMw5jf0hjhGMINKc6sqRdRNtdW4/3gEYsZvwSyJbHxKBGx0fm0ZxkmzITSVFfZWqIVPS75cih0BUPvDSrqz/VSeUpXqsg+wEZrA52WcoC5UyfUwP2nxFaKt0KIDBIY/tt/OsXxdRFyXKRqO3C81LLWNUKY9F29wItwGSn+lmzFMXASkFtRcnlrCapr+/pFoNlhLkdLg+ogvs1iKZlMZCrK1Sob8Qee8PjPknRNKNPZouzmFKT3ipnhU2Ucgzk89oDqezSCO8ulUwiwLhIP7gWZx9Y0ipRMoM4Nvl+WzpNrDW/OM1iFVMC1JQkBIU7gCwLEpLc9SY2UnFIxR5MQ1+HKpgy2yuoJINi3+YTSai55xs8fMlaTLV4lIJdQ00BPk8KOzPZuXOQoKJCycyWJBCRx2uTvwgo5EwZY2jJ18m7psRfpF9ZT97Lz7iyuvGGeLYJMkh5iWGmoPqxLQFQKuRsRB6AdiOnrFyiwNodSa0TBCzFKVi40iqnMcnQTVqxytDCA50yJyql7GKKg3g2xdEDMiueu0cDFc8wByWydAtljrGxlqcRiqY3jV0s50iAkOQ5rcPSQJneh2Fzork23vGdxSvKGAZnZ9b9DpAKq3IgJT8Tlzy2bnz6QAirKczH4gQXu8TxxPldF7z3DjbG+Gyc7l0lQe5V8T7K/MLpNYxKEpAD3S1yX+2gg7s5h6ZqjmfRgAcrvY3jRy6NCHShIzgC+5fS+7E+0DOai2g8Pwp5VybpGTrZSkkc7sbdSIb4bPMwZD4crPfUco9xyV3kkEHxyysWDufCG8zCCVUTELKQ4XoQ58h7QrhDIr8jpzzfFfFu4/wANzQY0gompkqGdCSRZgDpbjcwkkUVTMzAEFCyM2Y3LG5D6FrPwhammmU5UWGctq5BGr87+0aLAlzp6cziWAWLB34teAceCtdEEpTyS/ZoKPDZP9OlQkpQSkFiATbid+MKaicwV0h3MnkS2JctrpGUq53xRLFOT2WxVIEoKxMqZ3jFRBIto/Xk8AYziSFgpUkpU7hXD6XeOqMSMtSQkA2dT7ubfSJV0nKAtTFJvlSDmI6k2EXxv/hBOTvQ1w1RKMymdsrBm6+bQ77F0Ke4mAMFCYUlR1yZbAcLxkKVazLVMl+FJKsqdbgDW3SBqXtRUSCpUqYHWfEnI6LOzPvfWDg0rSBbtH00V0uS6EAzHBN7kNr1EC/8AUpc25yHYPYgdQxjBS+2VQmYiasS3SX+FnGhSb2cRqKfEZMz9ZDJSoXSflO4LwMk0HHiweuV/TkgqBSp2UPFcXyqILv7xPC8bEssJgKyAo+EMXDsS1hGXxmul96e7LpIDto/KKFYg6ipgCfx7QyGPVgznujWYzipmpZw4BJAOr2/ghDTI8QMAJrCTcwbLnQ+C49iZu+iVdLdxCqWljDJa3MCzpd3gwEzwC8RqTE0xCo0jjigKiucY9zRVMMYauyySY0VBM8IjOSYdUSvDAyCQNiDA/V+ERkSUzBexG43iNRIbrFAmqQbEiNDVUbPDkBMpGS4SC+uu/MbxKm3WjMrKFABhqvmOAhFhvaFRyIyJKgwzEkADoNTDfGK5SZRWo5UbIG76DnHnTi1OvJ9PizQeLl4SJUFOCnMS6UkqLaFWlzwHAQgVWokVClKSZhKszkgegZrF/pC+VjU4jIFluDCIIlKUoFfi6w2GFx7PM+T8yGVUk7Xs3lBiUmoTl4i6Tr/OYg2UpEpISlgBtGYwuWEOoAi3yjSBMYxNYXmFw9xz0LHgYT9O3S6Jo5k+1s2M6e6YQ1IuYCRjwRJK7ksQx0CtngTDMXVNV4wOotdwwjI4mrY36q6J19IQSsixKQTwTYW4l4vl9oZaFaBaGyhiCoM7luDcfKBe0NbmT3aSf9Tau2nTjA8rC1ABLJNgzO4PXQ6w3Tj9xJNK2kEVmMoYiTd3LG2XyjPyJy0OEkgPpt6RYspQosS45M55CLKdOdyBp6waSitARa8kl0qlJCjxKfv94sTRKCSk2B9Iq/r1aMMoL83guXVqUkhJAtuLxy5MGb3oWIlmxib3g7D1JALjZi8Uy6hOmut4NZH6GOKIIVBUtcDqZ7RNJhqd7EyVBQmx6S8DZosEyDTAosBiE02iBVEFrjmzKKVGKVmJrMVxlhIulmG1GfDChIhnRL8MYzUCqmm94JoxZ+v2jo6CkEiif4CgpsXi5E1U0nvCVNo5LDy0jo6AaXYbk6q9HIkJC1MGizE/CiU1nWX5sBHR0KfaAQywqpV/TKL3BUNtA7dYEpUAoCjdShcm5PrHR0I9/wBK/jrbKKIZpqkH4P27a8IqmpBmTHAsftwjo6DYnuTPKBAyLO7JuSSbnnB+DK+haOjoCfkfD8Rb2kkgT1MAHAPm0UvlCWt4U/8A5B9yY6Ogo/iiSfZykDKDEaQ/qNsxjo6Gx7QBZVCACI6OhrCRagxcI6OjogslHrx0dBGHhiKo6OjGYUGPBHR0cEi0QdR6R0dGM5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t1.gstatic.com/images?q=tbn:ANd9GcTFSm9crocdbDIRpigXsteaDoWfSrLmSsf-EPS2C_KrjGql38622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2708920"/>
            <a:ext cx="3096344" cy="3504035"/>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bibisweb.files.wordpress.com/2011/08/m75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824" y="2708920"/>
            <a:ext cx="3443536" cy="3504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9985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1000"/>
                                        <p:tgtEl>
                                          <p:spTgt spid="1028"/>
                                        </p:tgtEl>
                                      </p:cBhvr>
                                    </p:animEffect>
                                    <p:anim calcmode="lin" valueType="num">
                                      <p:cBhvr>
                                        <p:cTn id="8" dur="1000" fill="hold"/>
                                        <p:tgtEl>
                                          <p:spTgt spid="1028"/>
                                        </p:tgtEl>
                                        <p:attrNameLst>
                                          <p:attrName>ppt_x</p:attrName>
                                        </p:attrNameLst>
                                      </p:cBhvr>
                                      <p:tavLst>
                                        <p:tav tm="0">
                                          <p:val>
                                            <p:strVal val="#ppt_x"/>
                                          </p:val>
                                        </p:tav>
                                        <p:tav tm="100000">
                                          <p:val>
                                            <p:strVal val="#ppt_x"/>
                                          </p:val>
                                        </p:tav>
                                      </p:tavLst>
                                    </p:anim>
                                    <p:anim calcmode="lin" valueType="num">
                                      <p:cBhvr>
                                        <p:cTn id="9"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088232"/>
          </a:xfrm>
        </p:spPr>
        <p:txBody>
          <a:bodyPr>
            <a:normAutofit/>
          </a:bodyPr>
          <a:lstStyle/>
          <a:p>
            <a:pPr marL="0" indent="0">
              <a:buNone/>
            </a:pPr>
            <a:r>
              <a:rPr lang="es-CO" dirty="0" smtClean="0"/>
              <a:t>Por ser este tema de suma importancia por su contenido, en el primer tema tenemos que sentar las bases para el desarrollo de todos los temas.</a:t>
            </a:r>
          </a:p>
        </p:txBody>
      </p:sp>
      <p:sp>
        <p:nvSpPr>
          <p:cNvPr id="4" name="3 Rectángulo"/>
          <p:cNvSpPr/>
          <p:nvPr/>
        </p:nvSpPr>
        <p:spPr>
          <a:xfrm>
            <a:off x="395536" y="3140968"/>
            <a:ext cx="4572000" cy="3539430"/>
          </a:xfrm>
          <a:prstGeom prst="rect">
            <a:avLst/>
          </a:prstGeom>
        </p:spPr>
        <p:txBody>
          <a:bodyPr>
            <a:spAutoFit/>
          </a:bodyPr>
          <a:lstStyle/>
          <a:p>
            <a:pPr algn="ctr"/>
            <a:r>
              <a:rPr lang="es-CO" sz="2800" dirty="0">
                <a:solidFill>
                  <a:srgbClr val="FF0000"/>
                </a:solidFill>
              </a:rPr>
              <a:t>Esto es semejante a la construcción de una casa, toda su estructura para que no se derrumbe debe contener los mejores materiales, pero lo más importante de todo son sus bases.</a:t>
            </a:r>
          </a:p>
        </p:txBody>
      </p:sp>
      <p:pic>
        <p:nvPicPr>
          <p:cNvPr id="1026" name="Picture 2" descr="http://3.bp.blogspot.com/_Z4qvofnoD9Y/SPg2JTvHLMI/AAAAAAAAAEI/8cK_WjD7VEw/s320/DSC040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3140968"/>
            <a:ext cx="4104456"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0753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dirty="0" smtClean="0"/>
              <a:t>La base para este tema está en Génesis 3:15. </a:t>
            </a:r>
            <a:r>
              <a:rPr lang="es-CO" i="1" u="sng" dirty="0"/>
              <a:t>Enemistad pondré entre ti y la mujer, y entre tu linaje y su linaje: él te </a:t>
            </a:r>
            <a:r>
              <a:rPr lang="es-CO" i="1" u="sng" dirty="0" smtClean="0"/>
              <a:t>pisará </a:t>
            </a:r>
            <a:r>
              <a:rPr lang="es-CO" i="1" u="sng" dirty="0"/>
              <a:t>la cabeza mientras acechas tú su calcañar</a:t>
            </a:r>
            <a:r>
              <a:rPr lang="es-CO" i="1" u="sng" dirty="0" smtClean="0"/>
              <a:t>.</a:t>
            </a:r>
          </a:p>
          <a:p>
            <a:pPr marL="0" indent="0">
              <a:buNone/>
            </a:pPr>
            <a:endParaRPr lang="es-CO" i="1" u="sng" dirty="0"/>
          </a:p>
          <a:p>
            <a:pPr marL="0" indent="0">
              <a:buNone/>
            </a:pPr>
            <a:r>
              <a:rPr lang="es-CO" dirty="0" smtClean="0"/>
              <a:t>Esto lo dijo Dios después de que Adán y Eva pecaran. </a:t>
            </a:r>
          </a:p>
          <a:p>
            <a:pPr marL="0" indent="0">
              <a:buNone/>
            </a:pPr>
            <a:r>
              <a:rPr lang="es-CO" dirty="0" smtClean="0"/>
              <a:t>En Gén. 3:9-12, primero Dios habla con Adán;</a:t>
            </a:r>
          </a:p>
          <a:p>
            <a:pPr marL="0" indent="0">
              <a:buNone/>
            </a:pPr>
            <a:r>
              <a:rPr lang="es-CO" dirty="0" smtClean="0"/>
              <a:t>En el Verso 13, Dios habla con la mujer, Eva. </a:t>
            </a:r>
          </a:p>
          <a:p>
            <a:pPr marL="0" indent="0">
              <a:buNone/>
            </a:pPr>
            <a:r>
              <a:rPr lang="es-CO" dirty="0" smtClean="0"/>
              <a:t>Y en los versos 14 y 15, Dios se dirige a la serpiente, Satanás. </a:t>
            </a:r>
          </a:p>
          <a:p>
            <a:pPr marL="0" indent="0">
              <a:buNone/>
            </a:pPr>
            <a:endParaRPr lang="es-CO" dirty="0"/>
          </a:p>
          <a:p>
            <a:pPr marL="0" indent="0">
              <a:buNone/>
            </a:pPr>
            <a:r>
              <a:rPr lang="es-CO" dirty="0" smtClean="0"/>
              <a:t>Esta enemistad es algo que antes no existía, entre  Satanás y la «mujer». </a:t>
            </a:r>
            <a:r>
              <a:rPr lang="es-CO" dirty="0"/>
              <a:t>Se hace referencia a la lucha secular entre la s</a:t>
            </a:r>
            <a:r>
              <a:rPr lang="es-CO" dirty="0" smtClean="0"/>
              <a:t>imiente </a:t>
            </a:r>
            <a:r>
              <a:rPr lang="es-CO" dirty="0"/>
              <a:t>de Satanás -sus seguidores- </a:t>
            </a:r>
            <a:r>
              <a:rPr lang="es-CO" dirty="0" smtClean="0"/>
              <a:t>y </a:t>
            </a:r>
            <a:r>
              <a:rPr lang="es-CO" dirty="0"/>
              <a:t>la </a:t>
            </a:r>
            <a:r>
              <a:rPr lang="es-CO" dirty="0" smtClean="0"/>
              <a:t>Simiente </a:t>
            </a:r>
            <a:r>
              <a:rPr lang="es-CO" dirty="0"/>
              <a:t>de la </a:t>
            </a:r>
            <a:r>
              <a:rPr lang="es-CO" dirty="0" smtClean="0"/>
              <a:t>mujer, Nuestro Señor Jesucristo, la cual incluiría a sus seguidores.</a:t>
            </a:r>
            <a:endParaRPr lang="es-CO" dirty="0"/>
          </a:p>
        </p:txBody>
      </p:sp>
    </p:spTree>
    <p:extLst>
      <p:ext uri="{BB962C8B-B14F-4D97-AF65-F5344CB8AC3E}">
        <p14:creationId xmlns:p14="http://schemas.microsoft.com/office/powerpoint/2010/main" val="954227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par>
                                <p:cTn id="27" presetID="31"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2" dur="1000"/>
                                        <p:tgtEl>
                                          <p:spTgt spid="3">
                                            <p:txEl>
                                              <p:pRg st="3" end="3"/>
                                            </p:txEl>
                                          </p:spTgt>
                                        </p:tgtEl>
                                      </p:cBhvr>
                                    </p:animEffect>
                                  </p:childTnLst>
                                </p:cTn>
                              </p:par>
                              <p:par>
                                <p:cTn id="33" presetID="31" presetClass="entr" presetSubtype="0" fill="hold" nodeType="with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7"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8" dur="1000"/>
                                        <p:tgtEl>
                                          <p:spTgt spid="3">
                                            <p:txEl>
                                              <p:pRg st="4" end="4"/>
                                            </p:txEl>
                                          </p:spTgt>
                                        </p:tgtEl>
                                      </p:cBhvr>
                                    </p:animEffect>
                                  </p:childTnLst>
                                </p:cTn>
                              </p:par>
                              <p:par>
                                <p:cTn id="39" presetID="31" presetClass="entr" presetSubtype="0" fill="hold" nodeType="with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p:cTn id="4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4" dur="10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4" presetClass="entr" presetSubtype="10"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randombar(horizontal)">
                                      <p:cBhvr>
                                        <p:cTn id="4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b="1" i="1" dirty="0">
                <a:solidFill>
                  <a:srgbClr val="FF0000"/>
                </a:solidFill>
                <a:latin typeface="Agency FB" pitchFamily="34" charset="0"/>
              </a:rPr>
              <a:t>El asunto es descubrir quién es la mujer. </a:t>
            </a:r>
          </a:p>
        </p:txBody>
      </p:sp>
      <p:sp>
        <p:nvSpPr>
          <p:cNvPr id="3" name="2 Marcador de contenido"/>
          <p:cNvSpPr>
            <a:spLocks noGrp="1"/>
          </p:cNvSpPr>
          <p:nvPr>
            <p:ph idx="1"/>
          </p:nvPr>
        </p:nvSpPr>
        <p:spPr>
          <a:xfrm>
            <a:off x="457200" y="1672208"/>
            <a:ext cx="8229600" cy="2044824"/>
          </a:xfrm>
        </p:spPr>
        <p:txBody>
          <a:bodyPr>
            <a:normAutofit fontScale="92500" lnSpcReduction="20000"/>
          </a:bodyPr>
          <a:lstStyle/>
          <a:p>
            <a:pPr marL="0" indent="0">
              <a:buNone/>
            </a:pPr>
            <a:r>
              <a:rPr lang="es-CO" dirty="0" smtClean="0"/>
              <a:t>Para saberlo tenemos que permitir que la misma Biblia  nos lo diga. Recordemos que el  </a:t>
            </a:r>
            <a:r>
              <a:rPr lang="es-CO" dirty="0"/>
              <a:t>matrimonio se emplea con frecuencia en las Escrituras como una ilustración de la relación entre Cristo y su </a:t>
            </a:r>
            <a:r>
              <a:rPr lang="es-CO" dirty="0" smtClean="0"/>
              <a:t>pueblo.</a:t>
            </a:r>
          </a:p>
        </p:txBody>
      </p:sp>
      <p:sp>
        <p:nvSpPr>
          <p:cNvPr id="4" name="3 Rectángulo"/>
          <p:cNvSpPr/>
          <p:nvPr/>
        </p:nvSpPr>
        <p:spPr>
          <a:xfrm>
            <a:off x="251520" y="3645024"/>
            <a:ext cx="6336704" cy="3046988"/>
          </a:xfrm>
          <a:prstGeom prst="rect">
            <a:avLst/>
          </a:prstGeom>
        </p:spPr>
        <p:txBody>
          <a:bodyPr wrap="square">
            <a:spAutoFit/>
          </a:bodyPr>
          <a:lstStyle/>
          <a:p>
            <a:r>
              <a:rPr lang="es-CO" sz="2400" dirty="0">
                <a:solidFill>
                  <a:srgbClr val="FF0000"/>
                </a:solidFill>
              </a:rPr>
              <a:t>Isa.54:5</a:t>
            </a:r>
            <a:r>
              <a:rPr lang="es-CO" sz="2400" dirty="0"/>
              <a:t>. Porque tu</a:t>
            </a:r>
            <a:r>
              <a:rPr lang="es-CO" sz="2400" i="1" u="sng" dirty="0"/>
              <a:t> marido es tu Hacedor</a:t>
            </a:r>
            <a:r>
              <a:rPr lang="es-CO" sz="2400" dirty="0"/>
              <a:t>; Jehovah de los Ejércitos es su nombre. Tu Redentor, el Santo de Israel, será llamado Dios de toda la tierra. </a:t>
            </a:r>
          </a:p>
          <a:p>
            <a:endParaRPr lang="es-CO" sz="2400" dirty="0"/>
          </a:p>
          <a:p>
            <a:r>
              <a:rPr lang="es-CO" sz="2400" dirty="0">
                <a:solidFill>
                  <a:srgbClr val="FF0000"/>
                </a:solidFill>
              </a:rPr>
              <a:t>2 Corintios 11:2</a:t>
            </a:r>
            <a:r>
              <a:rPr lang="es-CO" sz="2400" dirty="0"/>
              <a:t>. Porque os celo con celo de Dios, pues os he </a:t>
            </a:r>
            <a:r>
              <a:rPr lang="es-CO" sz="2400" i="1" u="sng" dirty="0"/>
              <a:t>desposado con un solo marido</a:t>
            </a:r>
            <a:r>
              <a:rPr lang="es-CO" sz="2400" dirty="0"/>
              <a:t>, para presentaros como una </a:t>
            </a:r>
            <a:r>
              <a:rPr lang="es-CO" sz="2400" i="1" u="sng" dirty="0"/>
              <a:t>virgen pura a Cristo</a:t>
            </a:r>
            <a:r>
              <a:rPr lang="es-CO" sz="2400" dirty="0"/>
              <a:t>. </a:t>
            </a:r>
          </a:p>
        </p:txBody>
      </p:sp>
      <p:sp>
        <p:nvSpPr>
          <p:cNvPr id="5" name="AutoShape 2" descr="data:image/jpeg;base64,/9j/4AAQSkZJRgABAQAAAQABAAD/2wBDAAkGBwgHBgkIBwgKCgkLDRYPDQwMDRsUFRAWIB0iIiAdHx8kKDQsJCYxJx8fLT0tMTU3Ojo6Iys/RD84QzQ5Ojf/2wBDAQoKCg0MDRoPDxo3JR8lNzc3Nzc3Nzc3Nzc3Nzc3Nzc3Nzc3Nzc3Nzc3Nzc3Nzc3Nzc3Nzc3Nzc3Nzc3Nzc3Nzf/wAARCAEGAMADASIAAhEBAxEB/8QAHAAAAgMBAQEBAAAAAAAAAAAABAUCAwYAAQcI/8QAOhAAAgEDAwIEBAQEBgIDAQAAAQIDAAQRBRIhMUETIlFhBhQycUKBkbEjocHRFVJi4fDxFjMHcoKi/8QAGQEAAwEBAQAAAAAAAAAAAAAAAQIDBAAF/8QAJREAAgICAgIDAQADAQAAAAAAAAECEQMhEjEiQQQTMlEUM3Fh/9oADAMBAAIRAxEAPwD5iFdZH4wGY8fnRABZRGR16CmMNsrbmMZwCTz25qtYf4hJHA9K1RWhGxfNDsYL+dFxIoUl1yQKIEDSOSevv2FWQ6dK8qCMFs9iKZAAViYuDtYA04t7VUQFlwSM/emEWnmOMB856YzXr2m0EICT79KIAdIsuAdpA69KA1OzUTExhgf8u2nVrbMMFVO7Pc04ishIR4sal+4xmg3QasyFlpFzcR7oouR3JxV3ycsL4kUDHU9c1siWtlEaQ4XsRQq6XLPOrtCoB58xxml5B4gWiQCSZ/HyYljLBVJXceBzT2wtYnvlSzDKNrbvEkGSOvp+VONM0VXw0hSNDHjAHBz6UwbRiAnhzqxVAoA8vA/nzUJ2x4qkLfl7W2w8zBlbI2N2bPIq5RDceWCEI2OM8D9KOk0NbqJTO6pyeAM/fmrYtHggQhCcem41G+Oil2Z3U9PSRiJfKwHQMD+1JLfTbq4eRbeIuq8Men7961ur25EZii8OOIEeYDzEj361PTNFjlVXadzlmZkP4Sewz9hVPta6FcLM7bfDM9wQHygHLbj0pifhm1WMbywOOoHeth4KpDtVc8d+tZTW9VmtpFgijDZb6t4G370jlOfTDxSEOq6deLJhXUIPQEcfelcXhRahELiQR7WyGdcj/maYXGs2ZuDbXGoqZSNxCkFF/OhrzT5rt0khZJEZtiyRnOT16f8AOlNDJyfFs6eOUVY/0+CJ3aTcskhDKAuVxnrz9qZRSotqoltiGBwGGTgfehbHSr1Ih4chzjz/APDTSxsHTEchyQOeKSdJhVsjJbvLEqQNtVvqK96baZGIoyrEs47n0qyyshGgBHTp7UckCL9IwTUFFt2O3qj83rJMUZN4C5J469asXbhUC7s9cdaAR2eRlbH1HPFNLdVbGD9sCvVXRkZ0ChZG3IevC0xilZCNrYbPSqhApb+GrHPQkV6pUt/FUnb0INMgB4k3ja5Yt+x9qIhbA8yBsjGP60JGdzkrmmECbFyykH3HWicEWrJtwyf/AKzRQO1s7u3c0FAAXUhQcccHrTGKAuckAAdBXUGzyaXCKWHB966CS4t7UXlrNuKvsdWGQvcGuubNzj6QB3NFaBalbieFwf4qZGTjpU56QY7JWt5dXkg8aVVG0kont3rQaZAZ50lfeFji2nAxk5pDb2OzUXk3qm0GPGM5A+3qOKdx3Xy6BUAXtktwalLatDdaHJRFTyYBHYCgrndKCFfbjnDDINVRytc7w/lZVyB6+9VWfzBllEzou04UtxuxnOCO1Z+KTKIqn0Z75Ud7iQgZwF6KaM0rTmt0WOa6Z1X6VHGKmkk0QAwrg+hJIpVqmsSWMLXCoGCyAOrHGAe/61zjoKY3u7xY5/l1cCQjyDtXzD/5GtdW3rLAwjhRyJJA3059q3+iz3Op24nmgMIc+XzA5Fe6rpgu7GeCVQVcYGepFdqqOWpHwufQbeaxLafdNJfRqWlR3AyvsP71P4X+Kho94wkSQwOi71Bzhh39qj8SQSaDfvbWqGLxEG5yfrx6f1or4Rtopph8xBFJgZy6fT7ioO4bZrpT/J9a+Gb+41SyFzGpKSA4D9cdjWgtRsO2ThqwmlTS2YX5NnVd2SFHb0rfQTfN2aTvHsl7jOaZZbe0Rnj47QbFnPOKs5qpcqPUmppxwaCEZ+ZLcF5WODyxI/WndigR14LHoDVGkxKGkBGTk9+9O7GwaaQFWGM45/YV6V0Zu2G2CpIwEoyinnHpT7/xnTLgjwbls9RznrQ9pZ+DESRx9qYaTcNDtjKLzz0yBSu/Q2vZV/4hEis0V2ykAnBQH+tBT6bJbxBi29Qcbl7H3rauA6LIeH9B3pbrttP/AIe3gyIrMufN6j2qX2yXYyimZOGARyAunlznrTm1ljLEDpVNkzS2qLMDLEfpZvLlhweR+1WJJbR7xLb4dO27gU6zpoWWLYweESx7Sox3yelW20Sx3COPKo4yTVtrPHdQhUVcAc4GN1FfLF1KhQUNK52juIEtvtkuQWUdxhMEH+tUGUmF1aExtz5mUKxU/wDDRl1NDZxB2JLltmWOelC3ExKIuDIXj8xJyOfQVLhKTpPQ9pIAhne+Y2dvPNHGMnPXJ6Y+1N4NPldoopGZ1UDzEY6dKnbLBGiGBAuGyTjgGmMdynjuBjKtt8p/pTyjT0dy0BTabevIqoETa+RIrkH7Y7mluoafePI0chEZcDLFAyMAen+1aoSjaepIryRQ45BIPvU23QVRjrJNRs7x4o0aUMMLISfJ746VormUxphmYt16UYUZIyI0w3b3qhkCqHmHIBYk+tTvexv+CCbSNGuZCl7YxXT8yeLKobac9qVDQdMtZLk2Nu8UkvnYbvKMf5R2HtTyJ0kkMJOCI8H8yaCnvIoIGKLul2lcDtSO5MvHxWgXTQXMrLEFBKoQvAHHX79K22nRxx2KqqkKQcBh1NY/4fQzrGXbADk7OeT71shJhYx2JxTKrFyOz1n2KWPXPA9alG+4f6u/tVM4YsAOAuealHIoG08L+9GXZP0fDNMhUzgkKCT/AFrX2EIdUAGBnAIByTWf02JdwdgDgHApxa3kqygxBgq5yQP7VseyMddmjtbcRyEOqtz+I5plCkZfKwrn1ApHaySzMMjI9e1PFn8GNVV1AxznuahKTuh6Ou1uEkUxQsQT+GhLq11C5Rn2eEcdD1x9qcW05bAJGTVskW5txwc+opZP+nRRmLfatsYLpsA+vrWfllaS+RLtXSJG4CjygZ6++fWtf8RWJjtfmYUyVxux6Vn7aObURITtZxwE6BR6c1WK1YrexvYiNUUIwC9VUNTBTcMuVk4HOAOtZi3huGkaAbUaPgryP51oYp1t41jMg9zQcW2chdqWlXF7cLKr9BwM9D+lCiO8e5SJopFEa7W4wD6YrRnULcAOrZJ4AHehZNQSbd4YIY9hTKTigNFb3TW0ITwhkcYxgmppq0XhmQgoR5WG0nBPSvIzHdOROASgyB0zQLWL3T5XxUhjYkLu6mknNP8A6FRaH2nmUQh5X3My5yPT3plCMDJweODS3TontlCygsGAYk8e2KYSSZGFB+9S5StofRaZOORS+8uAschlO0EbQfc0QWPA9aU63extZyQKcScgEn0pGh47ZmpL/ZfMobyspUH0IOaCll8ScxowLu2FA75rRaRYW6J4k6lmk4UP2HqKWtpTWNw04Kt/EPhrnnB70VSRVO3Q40mJIIFSDLNjG4nv3NMtYnWytIJJZNg3cn1P96F0ODxZdxflfwkdKv1Jvn71LaNI2WBgSTzg0rTekD3sIS5muFTchUEcEiiUCoDjk+tdKSQwYHKnj7VWAzZIH3ouTSoRUfMLVPDGIF+7EUHDPIWPBBB42jiu+dcI0ULlVc4JHajbV0QYVN5HFbldGdhsWqXEsqBMR7R5gV+qmlldSXUoDoMjjjvSjO5MrGEOe46ii7UxwOHeTbxnC9aRxXYyZsbMKqgkHPvRTTAkY4pDa6olwVEOT9+BTZZA44x+dRnFsZMulHjRkMQVPBDDqKDj06OGQOgAH+kUSGwf6V4XyTjPSlqglBtIJmdwfN2HvWIvL5pL+VCdig42jtjrWvvBcbw8BYBTkqBjNZzX7nTSHkdEjuCMkhMHP2p8WRexJR9oO+H9LW8Q3Fw5W2U4AJ5OOtakpa2MO23jRXxn0z+dYS21WWGG3hVd0bWrAoo6Ocnn9BRGm/4ndGS6v2IRiIxuH05wQB989alkyy5UaI4tWwiC/jvNbnVuuxJV2kYjU8AH3JDVoYWjRcRgY68VnryG0hSC+WHbc3ChZCoxll7/AP8ARoi1Pk8TeADxjPFUxQ5x32Sy+LNAJwRliDgdqlG20FyeDzSy0khVCWZSPvXmo6mkFlNKdoWNeQKZw47YqfLSCL2/FrEzeIiyN9Ct1NZdme5vHO4bQd7ZPb/nH50judSu9WaGWDyM8hBZh9O0A4xTdopY/ElTdJEoHmC4Df8AXP6VGM+Vt9Gr6uFRXYfcalb2CGWVyCFJRWPIArGCfVbq6XU2vZLeKYkwoBkMAepB9aYz2lzqsjWkCyYlbfJK69f9C+396I1yxktZILZ0KCOIAAdhzRhHm79egyaxriuzR6F8SQLYSm8RUnQdU6P9qv8AhxjcPJPz5nJJrF6bGvi5mJ2L9Kr1NbnRH3xpsXw0VThc8mnUUtEW7Q7jDF2JzyteSMEiJOFX96lAdzByMDHFDXD73IzwPSkyeKBDbPjdsUYnxSBhuB3zV8U5iGFOTnG6g05CkgcdcCjowiQZyPExgHHFegkZQlLuV0ChtxHB4oxZkChZclz2HU/7Uk8QRsBuJAOSQOtFPcynO05PuBxQcQqVDzT7tSxVVb32mtTp7KIwwf6h0NYOxuVVwHdUyOMU4t7jY67JDz9VTlEojZRne4UYwT1o9IoUP0Bj6mgbbYsalTngVcZdhJP6ZrNk/wDBok7iJGhdY1VGPQnpWSuvhm4uL1S0sTRN9W08itPLdMI2K7Q3YE11m3hwPPNwcFm9hSwbWxqFTWVsrPLPiMK/hxBANxA4/qftk1K7nto9PbACW8bqqKvHIP8AtXtwFmuZLpmBEaYjTPc/70Br9of8HtYVbDtIGwB1pE62Vr0VahDNqdjH8qrvIkrDC+mBzSmVL2JPCkRgQepBpozS6bo5YORK0w5Hsoz+1E2ev/MqI7m3STOASepqmP5HBdCzwOXQihmuFCxhX5OMj1o69DGwW38YRzTMFDIu5lHcgev3rQqdPbAi8KN2GCrcmgNI0+wh3yT33jyISGbGAPUCjkzrJpdAx4+G/Yg0XRLyCXbO5uSWO0tztBPrjk+9Fatqr2pXTEt5ElP4ip/XNM9Y+JbWyRYrBQ878A+h6UPphublY5b1xIyvvyOn2pf9jUF0hlJ47nLsa/C+jtZQieYDxXHftSn4rUtqO3/SO9bOCXxIVx6VlviiMNfxHJAzzj7Gm6YkXyezOwWRlhkbICp1rR6Bel2EZVSWyT6Z9AKRRSCOCdVyc5yac/DXg+GJMAAEqwB9hTLsZ9GmgyVG7g4pQ100Vw6sCfNjFMYpwXOOhGVrPstxcXrrD/nOdxxtrPnuSqJ2Ol2fOltp3VnBOAef9qshtZZNrMc+hzxVtuJWjdzwoHQ9TUrdjuGDxnjJ/lXoc2ZuB5/h9wXxtBA9OTTKDRbq6izbxBsdSeKJ0mNprhAF7eZgcelbWz2KuwIAoHUVKWWQ6xoxdtoN1LdLFLHsPc9h+da7TdFs7ZcSZkf+VWzyRRzBVfr19aNiUMoIcGlcpSDSRYkEG3CAoPSrDHARtwee9DTSSRjgjihxdOzkk/lSOMhkkXPZqp3b9wzxmvNRIj0+UZxkY6du/wDKp24Z8sRhR0560HrKTXFp4cWQWYDA9KWVqIY/pCdS1y6bNwEjdPT3oK71oy3cSxtiNT5P/qOn7CrPiHVF0u12wuBMieCuP8zfUfyGP1rL6XdRr81qlwcWluCVLfiA6fqe3tU1F0Vcldj/AFiaS4EMCvyqb35zy3OP0xSljewoSYWAz14ry3uZtTniIOHnw5OOgI/timGpQj59ooTxCAgHc8c02GDm6DlnwVoAa4uYAAg8N2HLZyT9vSh1uLlVaNGaNM44HJ+3vTu0t5HCgqxdvatBZfDlvHKs9wTI5521eWGEeyCzyZnNE0jx7iNdp39TI2SR9q38dvFb2yxRRKFAxUoI7WE5hhVT0JAxUpbhjkRAUG0vyLbk9nsJVVGTSDXTG8+T12nH6U7RMIGlPmPoKTajC89wfDG5eeQPbFK2h0jLWjiOWRJeY+cgH1pl8OwzF0d//QSVxnvSt7Z7eZ+ei4II5rU6Ihj05DKCu1i3XrmjXsZvQwUKkuVB+nAoXS7OVIJnkk2GSRmGTnjoKLjuIpVLeERwDzQc+oBZBGoJY9AOcVKUlHYIpvRkLS+gEJXwt5Axtx1oCS3jDuY/MAcgDt7V7YoViHpxWn0bSFuF8Rx24Bq/52B7BtMtJQqEsS3cjvTmQzIAhbbx2FMrWyjgAAHmq54FY8449alPLvSCo32IG0+5lbKOM+rHFE26XFkcTnP2PB96aAQjJO3A6mqbqa3ktiN6njympxyy99HOBF54zEHZwD6ZoCDVbVb6OCQsAx4c9M/ekN9HcctvZlB4xS+OWaG5WSVN4Qg8nGa0xaktCNtaPqQChRjGPQUt1u8WwtPE48U8LnovuaG074j0+5HM6xuPwycH/elvxM8Op22INQgQLksdxY49gOP5VKcZUGFOR8+1e9TUb9rOKTIDFWlzuwO5HuTSH4r1WERRaJp7h4YyDKydC3ZR647+9H63qU+n2E1hpcTwxyn+PdFNryZ4CL6A+tAfCugq83zFxz4PO3tuHau5qinB2bj4IhSCWEXGQY0APl4zx/ejdQma31u6jfjMnBx1q34bjDXSgqSXkGeO3f8AnUviODw9elcjIYKw4z2p/jSqbRPPbSHmkoyhZMAEjjFOY2kZw0jDYD+tJNHnQIgPQcc0bcXKvIFUHcOmOKOb9CY+hnLGzdD5e1DSM8fIYgdODUrdmTDyyl93Y0SzROuDtqbjfQ6dAfjPt8+cEY5pXf3MsMqxwYUsevU08kKBD3FBLYgzC4kALD6RjoKhKDi7KRkmBG1E/mKI4fG9n6/egPifUdloltEuPMOR2xT66ljVcMF6YArO3ix3HiQmMyFueO1FZWlTOSthltI4gUSN5WXAxVskjL+FenXvXkQUBE2kbB+VKr3UVeSTbKAqcEY5qdtjcbYD8PWjXJQOcR46DvW7hEcMYVAAAOgrK/D8VwtuWQdB1Ixii7u4ureNnWN2I5JA6VTJNykdGCoZzX5STaAST0qEtvezKWDhSRwM80HpouLlfFmQj/KKc27SAYkXbig5rpDVRnnhvoWeOQlcgZbPHNNbG1VIF3bWbHOBRkqJMhRhlarVRGMKeO9SnNew3Z6HUqBsUgeq11xZxXcDq0KYYY9KEmm8JsopK559f0qB1Iq/JGPSjGTW4iuFmcvfh67tzkhZFzjy80PcaabW32yAeLJwB6DvWxRDK3jE+XqB71mtXufEuX8Mg/gX2H962QySlHZJQSdmaXT/ABp9uQcHIJ7H1o6SOKzQQwKoPGcHqasleOFtijaFG5zn+VQt9vixtKO+9uO3YVOVIsrZovhqLZfLH4oYxRAnHZjyar+KCW1jZGfMqKDVfwg4fVZnUkbwWI9cmmGpWMFxqc0jzlHLYAHOcUcElFtslmTbQRpNoZYF3FQB1NN0sbYvuXLY9T1oezCRxCNMEdMgUTHHIJAVOFpnkt2yfGiRMfTZwPavJIU2jZwPSrHZFbDVyvGrGQnpSrKr7DxZBYvCAdiT6CqWu1kk2E4x3NC3+uxhhHAC7E44oZ9WgtwDKuSevTNLOSbHUWU30MpmeSNtxA8o9alpNmZ7UT3SmFsnynjirLSWS7JcgLEPpJOCarvtQRZTHIOBwMHrSKKXY+3pBNwqR9G3H37UrbTYLlfmnyX52noDQl5K0jYRiMnoW7faiZL/AMGzUkcquMmunDkjlcTS29nHDGyqPq9Kk8RKkcAVBrh1jJA4wOQK8huDNECOfWphplE9ybceUZA7Yqn5+ZTvdCVPQAVdcEEgdD64qLJ5QRjgdD3pk0wkkvEZMhCD3Bqj5gnIbPtioA7pAqL5u/FWXEcVpC9zcttRBkk0rimE7aShYcH96GiEM0uGAbYOcdPzNALrMGoSJbo5jikO0N60RPPBBiyh8vHnIPOKS1fiPwa7CdR1KOKzIhIORjI7VmkibL3UwPhpwo/zNTJYDc7UTIiUdT+9A6zNuSO2gU4HlUDua13SomkvQts43uZGaTuSzkD07UUYmMRAzvc56dqc2Wmi304KcAuMsx7Cq7aJZnPG3d5QMdqRuhlRL4ZgZNROzHCDPHQUvvtWddTm2qeJGCnOR1rQ6e8cIunhH0jGT3IFYyOzaZzKxxk5yxoKDpu6ElJcqo2el3yOql1GT2U9KcfMByAh49qyenxsMqqlznG4c5p9psUsbHxSuewFYpPJdXaKSUO0NCqqoaXr7mlmpSOylYydvYUVcszqCzcDtQpkgPl3ZPcU3NLSFjG9meW3njkZ0QE9OveqYtHmuJxLcOFXPPNaGRok56/ellxeRICC/TqKrByfRV6DpbiO1hVOAmMcdaWSzQyPubGN3TvS7UdSSWFVgY7gcHFAJHPDJ4krtuHIXPStCxv2T0hxayW1veMXJc/h3chaE1PUGnYwuh29MAUvc5XfvzzRNoqFhKeSBVaoD2bu71K1t0USsMvwAKVx6xbQuVVh5ugB6VlNYvXnkQox6Y+1AwpLIxZyxIHQHkiprDa2DkkN4/jganrMum2EIAUlRO2TjnBPtTy41DYqxW5Nzcj06D3bHSsro1hDbjxJAse8l3EfGfz71qbPwIYTIqiKMjIXufc108Cg9CwyWtjKym8GLfPjxO4HQUh+J7+e/t2trXDKfqOe3tQLa2967rErCIZIx1YURplpLKgXAIPWp8d2xnoU2OnXKTRuuXkJ8qdQPfNai2tBAmG/iTPgyMepNHK9tZxiKIK0vTgc1TuKggAqTyeOT965RV2jnOVUzp5NkRCYUYycDoKX6dbeNeBztLY4x2Wl+uamsKyQoS20ZfB5+1OdFKWenm5YYLDIz9uAKrVgukW67drAFtlxvccgdh6UDBOVRpR9Sr5R70EbuKa7kluXzKc7VHqen5CuSTfH4YRgcqFIP1df7UsxoLQ3tHVLJ/GBAlyc17ZWsDxHamF9zyK8vYFSzAPULjrQUc7rFiHAXOMk0mWPijoRcpNmlgjhiGEVVFEM6xrwATWGXWZzOwZsbSACOh9aIm1gsQFbcw7dayrHK9FHj/rHd7cugLq+0kdOtIru5ZCzqx8UjkVVNq6Om3ByO9Bz3YlXaGDZ5FH/AB3IpGSgRj1SQZRmKtzkZoSaUuzMrE571S67juyM9gKkhycHFXwy4aaBNc1aPYHEcquxyQc4x1NXzTSySh8nDCqVVfEG7kenrRcSxuQdhGe1X+xNkXHitlW0AgkE8enSu8aRclBjtuximdtDDDGZJQN34R6ULd3EZQhlU89AKdNtiMX+SN8qCxxxn96P0dgWleXlQgy2M8E0ptpWmkKDIQfUx7+wom+1AabbSFQCQMn29FFNP+AxJ3Y6thZTNKy7w6jKktxxz0oa5uzLaS+I2FKkKCcbqwkXxBdWwkleTKEE7AAKlYa9Lq1wsd1Eiwt1wcH/AKpoLkhcqcGjU6ebj5aSeGLKgHaO9MdC1me6heBSA5HOB9OaT2WpK/iRxrtBOB6E1oIpvl9N3+UOAW54xx/tWfLcJVRaFSjbAxL8vM0Zbe6t5tx4z6/ajpNVL2TgPic5AcjrjvWTF214X+XfMmC+3uRVlmXljkaRztjXc5z+ij86mr5BaTWxNdz3a6osJdjxnaM5Yn1rdpqDmFIJRtSKMFg3GKT2ca2cMl7OitIQXy652gD+VA2N7FqFynjtJtY7z5sDGfT36flWhvRGMdsb29uBNJqDkmNsLEnTb/vTmN0DrK4xhgMH2AqcSpOEgAACEFgBxS7W7vwUuEj4RTwfeoz27LQWgp9ZE7yxs3AU7QftS+TUGWNYw+0HgE/v9qR6Q+0zXUwYg5Eak9fc0RsmuW8WQZPYD0+1ShGcuy0nGBz3LuxZCQvRV/yiqFdjKrSPtz0I61G9vYLKDxZcbdwX0zn/AKqN2wiUPvjKldyspzkZ7fpWtKMdELbDJXhEZCSucYByuBXlu6rIB5ueoIpHBfzmV97DHPkA4z70RHM5fOcE96tDHyjbJSyJOhtdMFY7GGOuBQhmcHaf5VBWUDAYZPXHNRLYGMc+tSy4rVrs6OWmMbSVZMAtkjrzTGMHyhDxnPPakET7XBHGeaaI3lzljkdR2pIRTWjpyC7uRViALj7g0uMyM4G4AE1zDfgR8uegPQUV/hlhbIWnuWkmI/yeVTWiKUeyTmKbGaWTc9uTHGuCXznBzkfzFJPiPVEu7gRROWVWLNgcM2e3rUkjuIdNZLNnmklXzLGOU9Rjv+VK4bKcMPFiaMHjc4x+9ZZZJJbRvwYcd2mE2Rjt7We7vFzHsKAbc8ntSnRo5Z9Rht96JnzMWOAoxTvUEC2EMKjys+WoK105i5ZRuckGtWNVFGD5OS8ro2caiO38EIqsCB06+9e/Fbsnw88UTMHLAE5+oensKX6Y11hVuGQKh/h7xkg+v2ofWlvPGjgvrmGTunhHy4PSoxgnOkVc2sdyB/hGKcTmZz4aIpw7c5J6cU6uGj8cWFqx2Bt8rNxgDnnFUROlpaCPKjH4/wBzVOjRNcM8MYLlyDI2Ooz0rsrhBgxKc1fodXtg+oWIjjeREL5Yg/hH9T2qeh/DjQv85ett2nKRp03YwB+VPdONtHEtuvKA7s+rf7VdcXS7dyY2Lwg7E+tY1llklSNDgopNkraNbCykmY7nA6Hu1ZrU3JRQ/JbJb3Jpu9000BZmzGo4H9aRyN4lxl84UEkdff8AtWhxaVInGW7YJgvMkKrgjr/alM0uoTa2gsr1fA3qFAfaR6gZ/Oj/ABUWKaSYMVAO7A/WlGmSo2ogswMI4kGSOpwB7Hp+lCcZxpF8MoTTbF/xa11OwuBbyizjYoJSuFZiecevpXuleO+kfNSPmPxfBVc8+UAk/wAxT/V7tdVEtrJI7qy7Vxjy46YH6UDY6XLa6bHESeDvcejEf2Fa3i0kzAsrU20UW5ZtmASerZPWjUDs/nyuT36V7FCsDFX4AquS48+FxjoDitC/hBsNVGiIY4IJ4K9KPjsJJ0EhACeooKyufFiEJQNgHzGmdvOYkCliSTyanN0Otl0mm2pjVoZMOvBHr71ZabFLwuudvrVRkW2DyZDFuNvY0rl1BYT4mDntk1lap69llK1Q6AEDFlUAHvivJ51ZRkAk5zilyXJljXafKeRmqJZZVwzcg9hWiMSUmY7UNSuLNlSNwJHUNnH0g/1rzQ5jNeoZ7o7WB3qTk8D0r24sLfULsyWzyR+IclZef27UQdDOnRxXQmEm4lcgYKkVGU4XxfZWMZxXNdB9/JHeSKlsxCx9WIx7UUES0sCScHHJFCaYqvdRpL5UkJDPnFH39leXWntFYReNhsMVYcD2zTLIuXGRJY5S80VWHxSrCKCbTYdiZAmZjuA9TR1wX1GdmUpcEoCBE2eB39hn1xWVtrORrnwGV1kBwwYdD71q9LgWxt5I1JZX2+IW4zjOP0zWmeOMfKIOTl4yGcXwS13arI+rbJymQgjzED2GSc9uuKjYvBo9vNC//sj3eI7dyv8Aw0TZ6h8uQZH2Kc70+rIFJ9Q8IrdSXTZj2NuZeMg9TXlfL/SPQwN8GD6N8Via4KLEgDtyT125rQ32opJsSM5WTAG0/SvNfJtMika8jRJRGNwy7dhnqa3um3Nu0nhfNRPKzkBug9eKr9Sj+SKzKX6G1zMu2KFW2mQkH9D/AFxQVzMVhlUgCTpt9PWr7aJFS6vL7EYtsrCjHq/T8/X9KztxeDxTLGcjd+tUweUmxMzUVR15qHyySKrkxmJg2O/Bx/OklpM1zEII1Cfids4LN/1mm+qacbazZ5R5bhVeOP8AEFPP5UHptg5eSOCNpGMZ8oXJ6elVxyTTlL0zpRaajH2hrZxQ6dCbu4dWCDyAHO5j0q21vJXijkuWyj9eOrf9VnbyLwpIYCrJtHmQ5GG78HpTaVhFaWobdnxTkZ9FqmVW47JY7SkXzx+NNuTcFI6mrRYwowEkjEnkYaoRz/wVx3OSc9KNgdZU3n6gOMinlJ+iSR5bokBZVTknGaKiDnlVJ9eOldFHt/ESTzmi7eVUJLgnJ4A4xUZKyiALuJmj3kkc/rSyWHeA3YjIp3dyxzykK2R9+aWXEYjfYD2pcsfDXoMP0Qt5WWPw1PQetQnfceM8dDUI/LKpAOM4471fc27AFmZcnoBVsUk4oWcWmZLQDi6XxRuDIQmT39q06NDKGgnfdHkFgp5U1jHe4tPDUZGwHaSOmfemilUtbZop1CsCZHY4IPv7V5+bFzkpWa8ObhBxqw+5nitpjHAreHnC5IJPqTR2jajK1/CiE43A+X0pFc3NsQgtpGdkzg44P/MV5D82l3biBmbfyFQ81OeFy7NWH5EIwqjS3bA67dzSIBvw2c/6RWSvdfvJ7h2gnaOLOFRfSnD6xHFp2pSKhFxIwihD9VyoUnH2Wsxb2zykhEdvLlQo61uxzfCn6POywXPxG+la7tlI1Fiy8FXC8gg9/amfxHdTS2UKwgeHOTl1fO8AA49utZWWIIQoPmH1emaKsHLRywB8OfOo9SO36ZrnijJ8mD7ZKLgRlX5W3DDG9zgGh47ht48zAjHNGayP4Fvz/mNLrfHiAt9PeubtWJFNPZtdWmE1lFPE7pGH8MoemOooWxgN5fQQdpGAzu6CnaaPaT6fD8xqyRxsA7wpGWfdg9z6A/zpHb6vYadcSpBE0yklTI55247VOGRKFLsvPE3PfQ6+Kbxbi/O19yRoY0P+kcCgdNlEUZHiNFKx3Eg/UOwoWW6tNQLHT/FBBBaNhnC5HI9eT0qWoJDbiHZOsjIuwsoI98EHpUZJ/RxfbZsxuLzWukgjXyupSW88S4mLCKQjgueMH9/0qOu2zWdzHarIJNjcsoI5x0oay1BYS48MO7KQhP4GPGR71Y826VPEZjsUAd8k1X4zbqL9EvkwjBSkumWQAxoFwR+X70y8TKLwccDj+tAxSEbwMe+e5q+OddmZABjoorbx/p5qYxgnUR7scfaqZjI0m5W46kVTFcKhKngE5rySUuTsYkDtQSaHbVEdzx5Iyc9favbiVWjQn6+hAoUyyFhvJC9fWiIirgE8DP4sUZJSVMEXT0ewcsWPGBk11xOmzABOelUXzRx7lQkN0GDQgnRY9r5NRwrjorkfLYL8MNfsu+IQmFTg+MBt6dOaRarcLcX8zpGkSbiAqdPvXt9eGTw4YiVhhGFA4ye5+9BHmpxXsWVLSLUfHOfsc9KZx3zWkAKNulZCqnuuc80qgxvXcMj3HFWN5nzztHAp+PJgjNx6GIv1uIkhvYw4HR/xD3zVNpBPd3TQ2O5jjscce5qqGNnVmA4HAPvR+jXJshMyE/xBt49BQzz8aXY+GFy30E6h8NyW9mky3CyyLzMijhB7HvSNCyz74eOfLk9qeyXzMkpKli6EYB9jmk+nW8lzdRQx4DSuEX7k4qeCUnHyG+RGMZeIfq9pcG2s5pI8LLEGGDxQdlbbZVMmOvArY62sYuXto/8A1wRJEoPHTis00bJKR3Bwc8UMtx0iuCKm7foLvGlGnXE6sQQAM57E81n1Xcu5pAB961ljHBcRPb3JCrKpQdz96y+q2L6ffy2rMG2Hhh3B5FS+PJNuPsr8xNNP0FfD0yrqDIxIV4mU4706MUSwnxS0inG8nrj1HuOKzuk3ZsLr5hApkUELuGQM+1O7nXZpogpWONXwSqoOlaZVxozYm07IJaNa3IVmWRD5ldDww7Gi7hNskTqTho85HqDg/wBKAjvlkkUPGoONu5AAR/emCyJLCkcakyjceT9WeoH6VLG+E9mrIvsxUiMMgcnOfc1K4lLKm0n74qqCRI2bJ2k9R6GrZZYgpLDBx61uUrPLqgY3chYoM9f5VFbpwSVYjtUHcAEpg/aq0YlzuPFOmdQ1jmDxAvken3qi5vvDmwp4A5NByyk4O4gDpQEzebgmg1o4Kk1AMx8xyT1FTSfEYA82RS0hRjk49STmppLsHl6CppJDWAHrj9K8Arq6peg+xxZ2ENzGkCyOlw+WyVBXj881N9EuklaLfCSBnOTjr9q6upYSey2SKpHl9CdOiaFsM4BXI6e5pg2hKunwOX87KDuB9eeldXVGTdWWilyoS3jPaztbAgnaAW9j2px8Nae5f/EC67IQSiDqT/SurqtDpGfI/IIv7ppfHnf6iQCRxnH/AFS92MqpIxOW4P39f2rq6uzrxRX4jfNhFnOY5UdRzu2jP71d8d2arLa3K4BePY/uV7/oRXV1YsesqNvyd4zLovOVPNXpFgZLZY11dW2R5+MbCyFqoy25mUMT9xnFSV/Cwy5yOntXV1Y5N2exiSUUWXY8VDc5PiAebP4h/egGkaTIPaurq3YG3A8j5SSyOjopBghhnFcCX5Bx966uqxmIt9BJ7GhZGxXV1czkVuTjB6VBTnPtXV1Ic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1.bp.blogspot.com/-4uUWufdRkVY/TdEgeN2q5eI/AAAAAAAABIs/xpPKty32xDQ/s1600/la_novia_de_cris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17136" y="3717032"/>
            <a:ext cx="2526864" cy="2902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5658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028"/>
                                        </p:tgtEl>
                                        <p:attrNameLst>
                                          <p:attrName>style.visibility</p:attrName>
                                        </p:attrNameLst>
                                      </p:cBhvr>
                                      <p:to>
                                        <p:strVal val="visible"/>
                                      </p:to>
                                    </p:set>
                                    <p:animEffect transition="in" filter="fade">
                                      <p:cBhvr>
                                        <p:cTn id="24" dur="1000"/>
                                        <p:tgtEl>
                                          <p:spTgt spid="1028"/>
                                        </p:tgtEl>
                                      </p:cBhvr>
                                    </p:animEffect>
                                    <p:anim calcmode="lin" valueType="num">
                                      <p:cBhvr>
                                        <p:cTn id="25" dur="1000" fill="hold"/>
                                        <p:tgtEl>
                                          <p:spTgt spid="1028"/>
                                        </p:tgtEl>
                                        <p:attrNameLst>
                                          <p:attrName>ppt_x</p:attrName>
                                        </p:attrNameLst>
                                      </p:cBhvr>
                                      <p:tavLst>
                                        <p:tav tm="0">
                                          <p:val>
                                            <p:strVal val="#ppt_x"/>
                                          </p:val>
                                        </p:tav>
                                        <p:tav tm="100000">
                                          <p:val>
                                            <p:strVal val="#ppt_x"/>
                                          </p:val>
                                        </p:tav>
                                      </p:tavLst>
                                    </p:anim>
                                    <p:anim calcmode="lin" valueType="num">
                                      <p:cBhvr>
                                        <p:cTn id="26"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016224"/>
          </a:xfrm>
        </p:spPr>
        <p:txBody>
          <a:bodyPr>
            <a:normAutofit fontScale="92500" lnSpcReduction="20000"/>
          </a:bodyPr>
          <a:lstStyle/>
          <a:p>
            <a:pPr marL="0" indent="0">
              <a:buNone/>
            </a:pPr>
            <a:r>
              <a:rPr lang="es-CO" dirty="0" smtClean="0"/>
              <a:t>La </a:t>
            </a:r>
            <a:r>
              <a:rPr lang="es-CO" dirty="0"/>
              <a:t>iglesia </a:t>
            </a:r>
            <a:r>
              <a:rPr lang="es-CO" dirty="0" smtClean="0"/>
              <a:t>de </a:t>
            </a:r>
            <a:r>
              <a:rPr lang="es-CO" dirty="0"/>
              <a:t>Dios </a:t>
            </a:r>
            <a:r>
              <a:rPr lang="es-CO" dirty="0" smtClean="0"/>
              <a:t>originalmente estaba </a:t>
            </a:r>
            <a:r>
              <a:rPr lang="es-CO" dirty="0"/>
              <a:t>compuesta por Adán y Eva, un hombre y una mujer, y después de que estos pecaran, anhelaban desde lo más profundo de su corazón librarse de su pecado para no morir. </a:t>
            </a:r>
          </a:p>
        </p:txBody>
      </p:sp>
      <p:sp>
        <p:nvSpPr>
          <p:cNvPr id="4" name="3 Rectángulo"/>
          <p:cNvSpPr/>
          <p:nvPr/>
        </p:nvSpPr>
        <p:spPr>
          <a:xfrm>
            <a:off x="179512" y="2780928"/>
            <a:ext cx="5760640" cy="2677656"/>
          </a:xfrm>
          <a:prstGeom prst="rect">
            <a:avLst/>
          </a:prstGeom>
        </p:spPr>
        <p:txBody>
          <a:bodyPr wrap="square">
            <a:spAutoFit/>
          </a:bodyPr>
          <a:lstStyle/>
          <a:p>
            <a:r>
              <a:rPr lang="es-CO" sz="2800" dirty="0"/>
              <a:t>Esto es semejante a un enfermo que hace hasta lo máximo para curarse, y le suplica a su medico que por favor, no lo deje morir, que no se quiere morir.</a:t>
            </a:r>
          </a:p>
          <a:p>
            <a:endParaRPr lang="es-CO" sz="2800" dirty="0"/>
          </a:p>
        </p:txBody>
      </p:sp>
      <p:pic>
        <p:nvPicPr>
          <p:cNvPr id="2050" name="Picture 2" descr="http://4.bp.blogspot.com/-vnqR3osLL4M/UFj584xMVrI/AAAAAAAACHk/yGsJk0rsrS0/s1600/2623eh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780928"/>
            <a:ext cx="2927648" cy="216024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79512" y="5070286"/>
            <a:ext cx="8688288" cy="1815882"/>
          </a:xfrm>
          <a:prstGeom prst="rect">
            <a:avLst/>
          </a:prstGeom>
        </p:spPr>
        <p:txBody>
          <a:bodyPr wrap="square">
            <a:spAutoFit/>
          </a:bodyPr>
          <a:lstStyle/>
          <a:p>
            <a:pPr algn="ctr"/>
            <a:r>
              <a:rPr lang="es-CO" sz="2800" dirty="0"/>
              <a:t>«La primera predicación del Evangelio fue hecha por Cristo a Adán.  Adán y Eva experimentaron sincero dolor y arrepentimiento por su culpa». </a:t>
            </a:r>
            <a:r>
              <a:rPr lang="es-CO" sz="2800" dirty="0">
                <a:solidFill>
                  <a:srgbClr val="FF0000"/>
                </a:solidFill>
              </a:rPr>
              <a:t>C.B.A</a:t>
            </a:r>
            <a:r>
              <a:rPr lang="es-CO" sz="2800" dirty="0" smtClean="0">
                <a:solidFill>
                  <a:srgbClr val="FF0000"/>
                </a:solidFill>
              </a:rPr>
              <a:t>. </a:t>
            </a:r>
            <a:r>
              <a:rPr lang="es-CO" sz="2800" dirty="0" smtClean="0"/>
              <a:t>Lo que ellos no sabían era que Dios les tenía la solución.</a:t>
            </a:r>
            <a:endParaRPr lang="es-CO" sz="2800" dirty="0"/>
          </a:p>
        </p:txBody>
      </p:sp>
    </p:spTree>
    <p:extLst>
      <p:ext uri="{BB962C8B-B14F-4D97-AF65-F5344CB8AC3E}">
        <p14:creationId xmlns:p14="http://schemas.microsoft.com/office/powerpoint/2010/main" val="720039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wheel(1)">
                                      <p:cBhvr>
                                        <p:cTn id="12" dur="20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304256"/>
          </a:xfrm>
        </p:spPr>
        <p:txBody>
          <a:bodyPr/>
          <a:lstStyle/>
          <a:p>
            <a:pPr marL="0" indent="0" algn="ctr">
              <a:buNone/>
            </a:pPr>
            <a:r>
              <a:rPr lang="es-CO" dirty="0" smtClean="0"/>
              <a:t>Es así que la aplicación básica de Génesis 3:15, es que la «</a:t>
            </a:r>
            <a:r>
              <a:rPr lang="es-CO" b="1" i="1" u="sng" dirty="0" smtClean="0"/>
              <a:t>mujer» es la iglesia</a:t>
            </a:r>
            <a:r>
              <a:rPr lang="es-CO" dirty="0" smtClean="0"/>
              <a:t>, y la «simiente» es el Salvador de la iglesia, y </a:t>
            </a:r>
            <a:r>
              <a:rPr lang="es-CO" dirty="0"/>
              <a:t>d</a:t>
            </a:r>
            <a:r>
              <a:rPr lang="es-CO" dirty="0" smtClean="0"/>
              <a:t>e todo aquel que se arrepienta y quiera salvarse.</a:t>
            </a:r>
            <a:endParaRPr lang="es-CO" dirty="0"/>
          </a:p>
          <a:p>
            <a:endParaRPr lang="es-CO" dirty="0"/>
          </a:p>
        </p:txBody>
      </p:sp>
      <p:pic>
        <p:nvPicPr>
          <p:cNvPr id="4098" name="Picture 2" descr="http://4.bp.blogspot.com/-Pq9uSLq23Ws/UC7CnxK4cRI/AAAAAAAAAAY/uramjrEv7IM/s1600/4_jesus-crush-serpe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356992"/>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9512" y="3140968"/>
            <a:ext cx="4572000" cy="3539430"/>
          </a:xfrm>
          <a:prstGeom prst="rect">
            <a:avLst/>
          </a:prstGeom>
        </p:spPr>
        <p:txBody>
          <a:bodyPr>
            <a:spAutoFit/>
          </a:bodyPr>
          <a:lstStyle/>
          <a:p>
            <a:pPr algn="ctr"/>
            <a:r>
              <a:rPr lang="es-CO" sz="3200" dirty="0"/>
              <a:t>Note que era la simiente de la mujer la que «pisaría la cabeza de la serpiente», más no era la mujer la que lo haría; ella solamente daría a luz a la «Simiente».  </a:t>
            </a:r>
          </a:p>
        </p:txBody>
      </p:sp>
    </p:spTree>
    <p:extLst>
      <p:ext uri="{BB962C8B-B14F-4D97-AF65-F5344CB8AC3E}">
        <p14:creationId xmlns:p14="http://schemas.microsoft.com/office/powerpoint/2010/main" val="1929264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098"/>
                                        </p:tgtEl>
                                        <p:attrNameLst>
                                          <p:attrName>style.visibility</p:attrName>
                                        </p:attrNameLst>
                                      </p:cBhvr>
                                      <p:to>
                                        <p:strVal val="visible"/>
                                      </p:to>
                                    </p:set>
                                    <p:anim calcmode="lin" valueType="num">
                                      <p:cBhvr>
                                        <p:cTn id="15" dur="1000" fill="hold"/>
                                        <p:tgtEl>
                                          <p:spTgt spid="4098"/>
                                        </p:tgtEl>
                                        <p:attrNameLst>
                                          <p:attrName>ppt_w</p:attrName>
                                        </p:attrNameLst>
                                      </p:cBhvr>
                                      <p:tavLst>
                                        <p:tav tm="0">
                                          <p:val>
                                            <p:fltVal val="0"/>
                                          </p:val>
                                        </p:tav>
                                        <p:tav tm="100000">
                                          <p:val>
                                            <p:strVal val="#ppt_w"/>
                                          </p:val>
                                        </p:tav>
                                      </p:tavLst>
                                    </p:anim>
                                    <p:anim calcmode="lin" valueType="num">
                                      <p:cBhvr>
                                        <p:cTn id="16" dur="1000" fill="hold"/>
                                        <p:tgtEl>
                                          <p:spTgt spid="4098"/>
                                        </p:tgtEl>
                                        <p:attrNameLst>
                                          <p:attrName>ppt_h</p:attrName>
                                        </p:attrNameLst>
                                      </p:cBhvr>
                                      <p:tavLst>
                                        <p:tav tm="0">
                                          <p:val>
                                            <p:fltVal val="0"/>
                                          </p:val>
                                        </p:tav>
                                        <p:tav tm="100000">
                                          <p:val>
                                            <p:strVal val="#ppt_h"/>
                                          </p:val>
                                        </p:tav>
                                      </p:tavLst>
                                    </p:anim>
                                    <p:anim calcmode="lin" valueType="num">
                                      <p:cBhvr>
                                        <p:cTn id="17" dur="1000" fill="hold"/>
                                        <p:tgtEl>
                                          <p:spTgt spid="4098"/>
                                        </p:tgtEl>
                                        <p:attrNameLst>
                                          <p:attrName>style.rotation</p:attrName>
                                        </p:attrNameLst>
                                      </p:cBhvr>
                                      <p:tavLst>
                                        <p:tav tm="0">
                                          <p:val>
                                            <p:fltVal val="90"/>
                                          </p:val>
                                        </p:tav>
                                        <p:tav tm="100000">
                                          <p:val>
                                            <p:fltVal val="0"/>
                                          </p:val>
                                        </p:tav>
                                      </p:tavLst>
                                    </p:anim>
                                    <p:animEffect transition="in" filter="fade">
                                      <p:cBhvr>
                                        <p:cTn id="18"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55575" y="620688"/>
            <a:ext cx="5064497" cy="5976664"/>
          </a:xfrm>
        </p:spPr>
        <p:txBody>
          <a:bodyPr>
            <a:normAutofit lnSpcReduction="10000"/>
          </a:bodyPr>
          <a:lstStyle/>
          <a:p>
            <a:pPr marL="0" indent="0" algn="ctr">
              <a:buNone/>
            </a:pPr>
            <a:r>
              <a:rPr lang="es-CO" dirty="0" smtClean="0"/>
              <a:t>El </a:t>
            </a:r>
            <a:r>
              <a:rPr lang="es-CO" dirty="0"/>
              <a:t>cordero </a:t>
            </a:r>
            <a:r>
              <a:rPr lang="es-CO" dirty="0" smtClean="0"/>
              <a:t>inocente </a:t>
            </a:r>
            <a:r>
              <a:rPr lang="es-CO" dirty="0"/>
              <a:t>tenía que dar su sangre en lugar de la del hombre y su piel para cubrir la desnudez del pecador, a fin de que el hombre pudiera así recordar siempre por medio de los símbolos al Hijo de Dios, que tendría que entregar su vida para expiar la transgresión del hombre y cuya justicia sería lo único suficiente para cubrirlo. </a:t>
            </a:r>
          </a:p>
        </p:txBody>
      </p:sp>
      <p:sp>
        <p:nvSpPr>
          <p:cNvPr id="4" name="AutoShape 2" descr="data:image/jpeg;base64,/9j/4AAQSkZJRgABAQAAAQABAAD/2wCEAAkGBhMSEBUUExQVFRUWGBgZGBgYGRkYFxsYGhoYGB0WGBoYHSYeFxokGhgXHy8gIycpLCwsFx8xNTAqNSYrLCkBCQoKDgwOGg8PGikkHyQuLCwsLCwsLCwsKiwsLCwsKSwwLCwsLCwsLCwsLCwsLCwpLCwsLCwsLCwsKSwsLCwsLP/AABEIAKQBMwMBIgACEQEDEQH/xAAbAAACAwEBAQAAAAAAAAAAAAAABQMEBgIBB//EAD8QAAEDAgQDBgQDBgYBBQAAAAEAAhEDIQQFEjFBUWEGEyJxgbEykaHwI8HRFEJSYoLhFTM0crLxkgcWJFNz/8QAGgEAAgMBAQAAAAAAAAAAAAAAAAECAwQFBv/EACkRAAMAAgEDAwMFAQEAAAAAAAABAgMREgQhMTJBURMi8GFxgZHRsaH/2gAMAwEAAhEDEQA/AKCEIXBO2CEIQAIQhAAhCEACEIQAIQhAAuKhsu1FV3QBwuSV6VwSgR7qXkrlEoDR1KJXMolAaOpVbMGamR1CnlWMFhO9dp6E/JTh6pMja3LQnwmG5mQmL8O0NaSOBBnmDY/Ij5Lp9AteQRHlsmFHCgsu2dMH0+E+7fkt9V4ZkmfKM+KIJXUDjsmtTAgHYxxCrOw45KfIjoSVKAUXdQ6U5dhYGyhfgwnsWhbWeeSiNPir7cFINtlXODeeYRtBopvpxsu6Nbnde4iiRMr3LsI6q8NZvck8gOKba1tiSe9I5qPAPT7sgODjtunlXCYcsLNLwWfFUI4ni4iY8kipMh44wdhuoTaonUOWdupwY5KvWqCIC0GZ4ajSoNhpc90lxnjwaOaSYrFl1pGwmGgenXzTiuXdCyTw7Mlp6S2Zv+fJVqz+SMHTLnBo3cQAn2a4OmGNptYdTWklwHXdxlKqUUkOYdy2vY6yU/gN/q/5OQvcnbFFvm7/AJOXqxZPU/3NEelDZd0aepwbzIHzMLhTZJjGDFU9bmta1wJJMC11Qlsub0OnZC0YmqCx4o02udJkTpbPxRzlLf8ABa3dd7p8Matxq0/xad9PVWaHaY1KOJNSqfFAYwng5xJgdG29Uyx2b0zTdUY6j4qTWAQ41dgC11wABEz9ltC2Z7BZe+q4hgmBJJIAA5knZMcDkDi6s17TqpskCQBqPwmdtPFR5HXoCnUL3U9ctgVS7Ro4nSPjPTy2VrNs6pPZiNFRh11KbGgEf5bG/F/tn2RoNlOllLmVHtqU9RZTL4DgBFocTNxfhcwli0WOzOm79qLXtMtpUqcHdojUR0n2WdSGCEIQMEIQgAUNTdTKGpugCNy4XblwgRyUIQgYIQhAAmGRf548il6u5O6KovFj7JryRfgd1cONRhs3t98lG/DlliD4g5sDyMkmYAG8k8FMMS4kA/oVeq1w1pcRqAHkOYPlPuFJ21LRGITpNilxD2yBcRMcJVJ+GvEQrPZ57n4pwqANbWYXwDIvJBk3PEH1TzEYBpHXp8lrmu3cotafbwZOthTGyqmnYLYYvLmxMXSDEUYFgFLkR8iyrRj1VPEsLTJ2KYVpiBx23VtuTaqZNR0ATPIWSrJMeSyMVW/tMfjcRuPkr3ZuuaJ7yDcEDqOMeoXlPKW1sQKVHZxjU7kLud5Qn+Ny5tOk1t/w2eHmSSeHmlkyTpR8jxY65O/gp5tmmqn3RaGAuBIkTP8ANHvuk+AxLKbnPLS7g08Gji6OJU1PL69Z50sc537xjj1JsD5q0ckfSYBVaWh0kxBMDjy47IlRM8R19Snz12Xvoo5xX7wtqEHSCAG7WEcOR5qLMMI6Q7RpFnD97S07A8zeVdbgHVy5zWw1oAAO5/UxdafDZIyvQa55Iiwi21rjzSvKsSWxRjeZ18nzym4tcHXmZ5J9X7S6mw0BloMjUSTvPCFexnZeJIdI42j6yqDsCxtjaeKk8mPLp+QnHlxbS7bLGVH8Jv8AV/yKFJgKcUwORd/yKFmv1MnPhF5xsk1TDlxJunSt5E+mzE0i+AA4TPDkT6wq5rROlsR1MixDH02PpvZ3jg1uoRMkD532TOvlRFd2HpEu/E0NJtN4kx6la1tRve0qbwxv4rqxmr3hGkGHSbNBMQJ9Fm8nzljca1zzDXOdLjw1hwBPKC4KTpsgkkVcZkeH0VRRxLn1aN3hzQ1jr6T3Z3MHqZS12TV2U+9NN4pmPFFr7Hy6rQ4nIaVBuqq9pcXDS1jg6Wz4nG1hGydY8gOxFR1Rpp1afd0gHgh2oANhvAN9Ecw4mYwmVVhTBNN8HTBjfVtHOUwfkjmUXPqBzXh7WNbG8iT58Nk3dmTf20Uw8AMpllLxeDvO7seUyYnopMHiRSGFZVe0u11HHxhwaYIaCQTxd81BkzN1crqtc1rqbg53wiLnyXTMorF2kU3kxqiOG09AtLSxDWPphwY00xVrEGr3hB0xBJ5mDAKW4Ks/EYZzWVB3pqhz9T9J0RYyT8IPAJDEVSmWkhwIIsQbEHqmWDyJ5l1Rr2MFNzwY30iwvzJC9zjG03YzUXAsDmAu56Q0F3lYpvjaxY3FvqVGltRzAwB4dLNW4ANvDA9CgNmbfl9RrBULHBh2dFlJlWWsqd66q5zGU2gktEm5gCD6p/2hxzW0qzwG6aga1p7zVqFiC1gs2I6JTkVM1sHWDXU2ufUYPE8N8LfEfqU9C2Q4nI2d5R7t730q0wQ3xjSfENPMD7sl4ymo4OfTpvdTaT4o4Dn+cLR4XGU6dRjGva8YWjWe5wPhNRw2bzja3NSYSoAcNWFRrcPRpDV4wDrGrU0tmS5xjhzSAyuHyqtUYXspvc0bkCRb39FUWzwDh+zDWWCm1j3MrU6ml9Muk92WTLjNtllMbgnUi0OLSXMa+xmzribboGV0IQgYK3llNzqnh3gn2VRNuzFPViI/kd+SlPqRGvDL+EDg7j1Fv+04GG8JBBIPA3BB91wMvl4dx2+vFNaNHa1loMxje0OSGmyk6lILS8CDePjAB4Qda6wPbGwbWaZHFtpPMtPFa7NsAHUh/KQ75GfaVlu2OSu8JFOSBGtskOHCRuCq1TVcfY0ampTfkbsxTKrJYdXuB1Cp18qtLjpELPZNmvcVmuPItIgkieIHyXufZrWrOml3mmOWgehNyo08lUpXZfJKYxwuT7/oe5hicPh/idLjwFyfTl1KVvzzvaBYAbuj+n4h6wLpZVyd5Op8ARJvJPquME6AW+Z9TA9vdaJwylve2VPNTetaRcyPHGlXFQCdF45h1iF9FYWOJq6CHPa0eKJaBJhoGxJMysP2aykVMQHuuGDUf937v5n0W80z58On91l6pp12On0OH7OVeN9jgWtAHQC6r40CLgOG8EfNWHG6hfB42WVM6yntoS53Ubh2MLGjS6AALCSeHoTutRhcM0U2xb7/AO1lc5AfhSP4XAieBDrLQ5PjdVKmTbVTa7+/zJCl1Dp40/1ZyvpzGZ690mRZlg7SJIi8Xkf7TZw9QVhc0dEjdsxyMjnN5/JfQcRjqcGKjTp3vt5mIWT7T1qFSmS17S87Rcm8QT9VPpKaeminqUnO0yhlh/Cb6/8AIoXuW0yKTfX3KFpv1MxT4RfcbJHVru1FPVZyDAU3YulqiNYsdp3A+cKE0kSpbE+EwrxJcxwsDcEWOxvwUdNkF2prpG9jbz5L6I3vjSDcQSDVxLQA7cMB1ED+Wxj+6r4rB6RiH1QWiviKbTP8DXar9CB8kchaMBWY4AHS5rTsYIB8jxXFFr3kwCYEmATbmY2C+idph+DWa5tTS57QzWW6Bp2NIC+kt+91UyPCvGGb+zg6nVh3hG4aAIDv5dz6p8xcTB1aLuIdaJsbA7HopsDhS4uDnd2GsLxLSdUCzQBz5my+hZngzWGKDBJfWpUzHBtMDfkNU/NRZgGh2LItHcYdp8oMfIBPmLiYnFZRWp6NbTNRoc1okmDtIje23BcYXU15BBBG4PDzBX0fE0arq9Yl1UBjWMaGAay10AvaXDwguaSXDl0SDtUB+1u3lrWNJO5IaLnmbqPIkpMhjKhJKrB5CdvwjSZQcG1SVoThlWs/8O6ovggQLp1Uw4IhQDCNHBJUkNy2J9R42C5dUMb2Td+FaVGcK1S5ojwZBgallfxGIc90uN4A2AAAEAACwAAVVmGAKmVdNN9iyeyBCEKJIE+7EUycWAN9D/ySFPuxJIxYI4Mf8rKU+URrwbrE4VzQ3ienVSDGUqbCKlSk13Ui3Q+R3+qmxlYMoveTLmtJuYExwnZZjB1w3AN/yT3zd3OLTqcTIkiwaGiDeTdSu2npFcQqW2aatQDqZaYIIPlHPqOqqYWkHUGTMgad+LfAT9Pqqf8A6fP1YQBxnQ5wF5tJ+QufqmuCgOqMcAQH6hImA6PzBT2+X57fjDXbT/N/iFmLwTXbb8wBPkSP1SfEZI97jIt1MffBPcdVfTe+GE7loa2xMWJjYzA6AFKMwy6s9oNd502JptGgTwBIJJ+YVXLJT12Rdwxzp+RPmXZyrpIDZkR0WYwvZPElx/CeJ42j3Wzw7atMQx4LRs1xNv6hvfmFIO1bmtIqMcI6SPmETmyTtTpl1dKklVJop9n8jfRpkFp1OMna1oA62905MCzjB5Hj5cClLe3NGSCXeek/ks/jc6fXqQ2wkQeNj8Xz9lBY8l03S0aV1MxKmTX1hIUGmI4D79FxgcTrbezwL8jFpHrwUjqsN1POkN34/IcSeAVWtdjpq1x2Js2qMFB7Q4GTLYIvcOt5KXKcVrwwYJBpjQ4g/uE6g71bIngl2cUA+rFGm5rZ0uvZztxAtBjgFBleN7io3VOl003iOHAwL2PuFu+kqxdvK7nBy9Q/rpvxrRo8ry2WM7xsl5ENgQOIhnwiG3JdMQVezPsU6qJAaAPhEAephq4o5zpbUcbaG6m8ZsRAjeZFuRKjxuHmlSdX1uqVCxoaXOmTw0zG/wCayS2nyfksrv8AavBm2Zc6mNB3H53/ADQpa2G0OLZ2JsTMdJ6beiFe633M3HXY4cbJPXxLpkFOSjJ8mZUxdJr/AIC4ahzi8euycNLyRpP2Kpz2pUpUqPFr3HVJJc55AE8o2VfNXVadZ9J7tTmOIcQSRq53/Rb04anVqYfUCXNrksd3QpAMYC40+oBaElyjAtrZi15EzUc89Yl36KXJEeLEOIxbtAkk8r7KHLM4dRqtePEGuDi2SA6DIBhb+hhm4htMYhjR/wDIcGN0hvhDSSzqNQXLcFSrOo96O8IfUc0mkKQLGtJ7qJ8QDh8klSG0zB181e9znaiNRLjBMSTKq984kkuPPfc81uqFCrXqUnVqdIaQ+oHOZuwfuljSJAOwhX8RhGOfSe4CpUp0KtUSwMLzbQCwcrwPJPkhcWYnL21nU3V9fgDxSu46iSC6OoAB4q0XTuZWtwre8Zhu9Y0vd3tYt0hutzWwwkDckR8ktzSq6phadSqAKhqODfCGksjlxAOyhT2TnsIwFPjsE6lULHRIiY2uAfzWhylpa3CtYwOFZzjUJaHSA6NJPCBfzCu0arZ7wfFVrvBin3hc1pgU9/D4bqIzJMwTjSdVtpa4N6yZNvkqNTdaLNC1uFaGWbUr1HgH+FvhA6K/k7tAwrIb4+9qPJAJ0CbSRYEBAGKcuFtsGRV/Y9TWiatV4AaBFNgMNtuJ077qtgMFLKIc2DXxWq4g6GAn0EoAyCs4LL3VdZbEU2F7iTwH5rUms3EU4e1gY/GNYyAGwzc3HEj3UhxLn0sQKjAxpqsoMhoaQwvhzQeI0ifMoAxKFscycXMxjH02so0YbS8IEODobpMXJFz5hY5AAtL/AOnn+tH/AOdT2CzSddkKxbiZH/1vHoYn6Jp6ex8eX2r3NlnrzUYabCBMy6+99v1WezDsfWZQaynNQgXPhuBfwkmW77bWlOqdXU+AJ+qmxGJe1uklwvEExJ8uSr+o97Nr6VLUoT9mcx/YNLMQWhjgPGf3XOJEHmJ3PDitg5gbi28nsIPm3xA/LUvmPbLMvw3NgENLGdSTqe6Odg0LZ9n8eTgaTnXq4R7G1OYaACJ5+B0enRa6j7Ff8/n9nLbSy1C/b/DVVcOCQRbzSPPTAA5n2WnqNltvms/n1KWCIsb3vxHzUcm+JPpGvqzsy1Fofq5XHmeKkbhm8GhTdzG1oGylY2wWLR6J0LX5ZTdfSAluZZWGuBbuPSOPp/daVgAuQICWY95h7uQPp9/kpKmvcjxmt9iDJ8L4O8ncT6yb+RVnMKgazX/CDpHDUbT1O1+S4ysaaFMc2NO3MT+aXdqcbowxHMx8r/lHqpSuWTX6leSuGB38Iy9bPatYgPc51QGGmbAHjA2PGysNol9NxaZd8RHEltg5vWwkfqkNB5Ae8WgQPN1vaVYy7HOEjeLt4enTou0oU+DyryOvUaDImCri6c/AfG5o2BAkiORPuQmvbbPYrMDd2eLyPDyXOTVm4bDnF1GgVag00wRDi3i6Op48QJ4rHZljXVHl7jLnGT+iw8Pq5t+y7fybVf0sX6scYN+pgJ3Jcfm4rxcZW78Jvr7lCha1TCXtIvkpS/MnB8gxBsm5VJ2WjVKhLS8kqT9ifD53Xe/vHVahcBAJcZAO4HIFeZVn5oOqOgkmm5jYMaXOjxHyj6rkYbS0wqtDLZ3Utojp+Ardo61RzXOqPcWxpJJJHlyVg55XqPFR1Rxc3YkmR5clx/hglety7rZG5DVHL+0tfvu87x+vbVJmOXkuaufYgvbU71+pohrtRkC9p5XK6blQmUDLBKfKRaoP8cruc17qjy5vwkuJIvwPC6sZpm1SpBe5znRu4z/0oW5dfopcRhA5RbWyST0VMN2gxFIaWVajWzMNcQJ52XWGz2s1payo9ofuGkifNdDKxC7p5cApcpI8aOcbjn6GN1EhohoJsAeA5KBud1xH4jrN0C5szbSOQ6K5WwmpVzgQkqkblkbc8qt0EVHA0/gufDP8PJcv7R4kuDu9qS0ug6jI1fFHKUOy0Sj9hCe5Fqiu/NKhaG63BrTqAmwd/EOR6qXFZ/iKoipWqPEgw5xIkWBjnuvHZfdenABPlIuNDA5vWrU2ipUe4N2DnEgKJcsZAhdKl+S5Am3Zj/UCf4XfklK7ovqg/g2ebTEwDuSOSEuT0SmlDVP2Ndjs8dRdoD4DtMNpgGoeG38AiSipiHTrJLw6J1nTEbQAI9UoyimGPL3CoXQdVZ4iRyAmWt8xwXFXPmuP4TXVYNzw+cQFpjp5XlbKsnWU63Hb/pXzui19Rpe7RpcXRIcxxJm7xduwF22AXmT58KVfUQ/RXLqdYu+Egn4xFgWmI6TzSfM8PNWXDxuuRcls7AniY+7qrXo76ZsP7TA4LXwTniYeTT5H2ul2n00WsAh7WhriebfDI8yPqqTsU+q7U8k8rCPONknyd/esY6ZlrHEji4thw/8AJp+adNaAPv7hcy62tHZ6XFxbv58Feqzwj1nlPTkvKdMxv8/YLqp9OS4eJ2+n3uqDqLwcVwfWPsLP9pcSWYc3u7wDzPH5SVotJNvv+ywfbPHGpVbRZcMu6P4uXoPdW4Y5ZEU9Vm+nhr5fb+zU5U4Ow9E/yN+YEH2SDtkSaLTw1GfUGPYq/wBmMSHUdE/B4h/tdc/Wfou83wjalIsMcAD/ADE2P31RP2Ztv5Cl9bpWl7o+cOee7ttqJPoB+qeZDgg6o4bNA1OP8oaJH1j1VM4HSx7HbtdJ9DB8xCa4Kq2m2pzc0NFuE+KfQBdbI3x+08zjlK/uJ+2OYOfUbwAbAHL7CyjnnmtaKn7TRc1wlzB4HjeYJDXcwQIHJZSJGyq6dcZ4fBb1X3NUvDNDlY/Cb6+5QjKxFJvr7lCy36n+5dHpQxQhCoLgQhCABCEIAEIQgAQhCABCEIAFDU3UyhqboAjcuF25cIEcoQhAwQhCABTYYtk6jA0uvyPP0UKkoYV1TU1sfC4mTAgbiVKHqkRpbTRwzI3vZ3v+a1xkMcXA6ZsfCYBIvCs18zFNtgGmLNgzqA2DYgR1T3D4VrMOy5EgSQb7TCz1Q6H1DSdYx1Ly791o4SY8tN9l0d8jBrQhrVnaiSSXEySdy4/mmDKmmmWuaCduRk9d46bJa98OsZjjzdxI9vQc0z7oCqym+YD2tfBvJIk+d1KwhG47K5bXdTphhDKYaNwLni7abqXGZ8ylUNGoQHN/eHw+vFpXmYds6dCm5mH8WkBoJgQdo9IWAqaqry5xJc4kk/fBczFFZG6rsjrVneLSXc+iUca1/wAL2u8iCuzUO/2FhMblZ7tpaIIsQBvbdLX4iofBLiN4DjHqFNdOq8UX11zxvVQbLO+0babHNYZebSLhvWeJ9pWewuXucA1gl77u/lbwv14qhrbBn93a25nZfS6GXsw+EqPbBfplzuJPIcgJ2TyawSpnyzKsj6inV+EYvJKTqeIbTBuCW22g3IP3un2JwYaCTYMmOp5+wWPy7Fup4oPbBOo+RBtP1Wn719SoJNuXAn80Zk00/wBDR0dri5/UQZjRLahBnxCXDb4gqjS6IIJgbyCPMBajtVgtOh42LQwnqJInzE/JZI1ng2Asbjy4rX09/UxpnJ6meGWv3O6ucOa3S1sW3AvMQD8ifUkpYCB9hT1sS28XJ239goqcAgkX4Aj3V8yl4M9U68j7LCe6bbn7lCkwI/DHHf3KFzb9TN0L7UXEIQqS4EIQgAQhCABCEIAEIQgAQhCABQ1N1Moam6AI3LhduXCBHKEIQMEIQgAXdKLgzdpFuZ9lwu6IlzRzIB8inPlCZpWWptBNwPP1+iSY6p3bC46e9eNLRHwgk6nk7zwC9zbPnMdpY1pdAlxkkW2F480qpipWeN3PPX35ALoRL8vwYW/Y7yPKe9rgHZp1OPQbAeZj6qTtFggcU/qdp4loj6kLX5VlQo0yJlx+I/p0STOaGmv3jnANhpA3JcBG3IGFQs+8r+Ndjo30vDpl8t7f9MW43ChkhtogOB3HLymCqFamQCQQI2urX7YHOILiZmSRH0+qrYlkAifJWR28mSu/ge5BmBczxRaxH3sp3ZazWHsLdiCD1tsOMX9Fnclx4pPMiWndOmtBOtjp4wPvZUZIc09e50cVzlxpV3a/s7q9nvC4gjTBJJtCdYHHCrg3UxA0sIgcdPD13vzSKr3hMSYK1PZDKWfs7nOE6ySb2IB0/kqMz+1Ovkk1M+laR8+w1MCsPDFyIJJv1W4yukD4iB4bX3k/2lZXtg1tPFy2xEGOCVNz+vJOowb2t5CyvvFWeE57djPj6ien5Q/k+o4jCNew6rtjn7deq+a57l7mXggOJgnj0PVbvs731TDNL3teSOLbwbwSDfzhJ+2GLbo0PaGuEkbOaT0O49QFk6S6xZOHkt6iJyxyfZnz7v8AT8I0nnN/nwXlJxLhxv5pvn2TBjgWukEDlIMXlKW0SDv9V24ubW0cW8dQ9M1WBZFNtxx9yhcZafwm35+5QubfqZun0ovIQhVFoIQhAAhCEACEIQAIQhAAhCEAChqbqZQ1N0ARuXC7cuECOUIQgYIQhAApcM6HDbfj15dVErOXVyyoCGh5giD14jqmuzEU8fhi7EOAFucgjhxH5LSZHlXdUy5whx6cBsOm8wrzi2m5mqkGvcA7wnVpBm5HAyh+cU40jUXD92OfXgrMuarXGTR0uDFjfO33LwNpSvOsTRa1ve31WFp6+ikObN03BBB2tHzSnMKgrNu0ujaLQs8T93c1dRmisepfcT4jE4dxJax4M2jiOe1kDCNfSOgEFrtjuQdjPPdc1KJYJ8I6HfzTDJMnrvcZY6mxwMucNovIBut9VMzvZx0qda0IDR0m49Nj08lM/GgNENc3leT84TnPKVMBxb8Qi30JKSUW6gS4gAeczHCApxXNbaIXPF6RVrZkeZ9TK+kdjMy1YRu9hHyJXzR2HE2P0WvyTF91gy6RA1cFT1scsaS+S3o6f1Hy+DPdpq7qmIqPm0wInglLXOUlXEEkyZm6h1md1tieMqTFkrlTZ9P7HYrVhmTIj8rLKdssfNXQOBnmpuyGP0sc0nY2HndJe0FbVXd0sufhw8eopnSzZd9PJTa/deDdeNcuRTJduuiczfY02Xu/Db6+5Xq5y+1No5T7lernX6mbp8IvIQhUloIQhAAhCEACEIQAIQhAAhCEAChqbqZRVQgCNyjKkIXBCBHBCF0hAzlC6QgDlNezD4xANp0uidptdLE37K/6j+h35KNeGOfI0xGCe8l2sS4ySGnfzJ2AVarljm0+8ZUYX6ZMtBZ6Onba6kz99ZzTTotMusTb4eMe1uayrcprkAEkQIEu8MAGIEwR8IVmGHU7dJEct8XpJsY1XvJA75jnm0Ma2Bzk8AOqt4HKNY1Cs6pBg6IG24nf6Jbh8prAQNTG8L7klkyQb7OdEx7IxPfAwHObbZrtIJOtxFjG7mj0VrleJa/8K1T90x7lmTU2VDUq03+H4Bpc/wAX8W+/muM/z2q+mGMY6mJuSbkenzhLm5hXa69R2kCID/CRAAGmbGdRJPPiq2bY+1ib/VV8G7TfcsVpS0uxSp4So+YMjjJACqnBxql084M3/VD8S7Rp2Hy/7KXVBe91vhPZjyNJeC/VoWJk/wDj/dOs5pGlg6VK8u8To5k6oSns1lPfVRqH4bXNLj7N8zHylOu2bDUIcyIbJdBtwvHqFTlpPLMfz/hbhl/Tq/4/0yT2hcTZeaCdgT+qsYXKK1R0NY4/QesrW2l5ZjSqn2Re7N1fxHN5j6gqnmzfxnea0+R9mXUJfUIvY9Ivx3SrNcHqD6sQ0PtNpaTvG8LJOWXlbRurFSwpV58iahQLjAEnopajSxxBsfmrDMe1vwtjfY9LcLiZ+io1Kmp0njdaU233MrUyuz7miy100m+vuV6jLP8AKb6+5QuffqZrnwi8hCFUWghCEACEIQAIQhAAhCEACEIQALipshCAIl4QhCBHKEITECEIQAJp2cdFf+l3shCT8DXk1EBxhwkEH8v1UWNpxHyHQchyQhU+KLPYXUq7pPiMDhaFWxABMwJtwH5oQtEpbKqb0MP2GnB8A+/+0pzHDMDm+Btx1/VeIVMNui/S4sqswFMky0WlUsRgWSBHPkvELTNPZTpNFmhXNOnoaBBe15teWRAnklOc5g9ztJjTxG03Jvz3+gQhaMSTruUZG1Oke4ClpDKm5EkA/DuRsmtHtBUaXkNZaIkHmRO+8ALxCjklU3v87lmKnKWvzscf+6qpbdtM78D8t0mzPOqlYaXaQBeGiLoQrMWKE9pFWXLbnTZQZS8122mPvqhC0mXXY0OCpgMAHCfcoQhcy/UzfPhH/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5128" name="Picture 8" descr="http://ubdavid.org/espanol/vencedores/graphics/3_lamb-of-go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1" y="1124744"/>
            <a:ext cx="3854936" cy="4392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78155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744416"/>
          </a:xfrm>
        </p:spPr>
        <p:txBody>
          <a:bodyPr>
            <a:normAutofit fontScale="92500" lnSpcReduction="20000"/>
          </a:bodyPr>
          <a:lstStyle/>
          <a:p>
            <a:pPr marL="0" indent="0" algn="ctr">
              <a:buNone/>
            </a:pPr>
            <a:r>
              <a:rPr lang="es-CO" dirty="0" smtClean="0"/>
              <a:t>Como ya vimos anteriormente, la mujer representa a la iglesia.</a:t>
            </a:r>
          </a:p>
          <a:p>
            <a:pPr marL="0" indent="0">
              <a:buNone/>
            </a:pPr>
            <a:endParaRPr lang="es-CO" dirty="0"/>
          </a:p>
          <a:p>
            <a:pPr marL="0" indent="0" algn="ctr">
              <a:buNone/>
            </a:pPr>
            <a:r>
              <a:rPr lang="es-CO" b="1" dirty="0" smtClean="0">
                <a:solidFill>
                  <a:srgbClr val="FF0000"/>
                </a:solidFill>
              </a:rPr>
              <a:t>El Comentario Bíblico Adventista sobre Gén. 3:15, párrafo 5</a:t>
            </a:r>
            <a:r>
              <a:rPr lang="es-CO" dirty="0" smtClean="0"/>
              <a:t>, dice: «</a:t>
            </a:r>
            <a:r>
              <a:rPr lang="es-CO" b="1" dirty="0" smtClean="0"/>
              <a:t>DE ELLA (DE EVA), A QUIEN (ADÁN) HABÍA CULPADO POR SU CAÍDA, ÉL DEBÍA ESPERAR SU LIBERACIÓN</a:t>
            </a:r>
            <a:r>
              <a:rPr lang="es-CO" dirty="0" smtClean="0"/>
              <a:t>: </a:t>
            </a:r>
            <a:r>
              <a:rPr lang="es-CO" dirty="0"/>
              <a:t>la simiente prometida en quien habría poder para vencer al archienemigo de Dios y del </a:t>
            </a:r>
            <a:r>
              <a:rPr lang="es-CO" dirty="0" smtClean="0"/>
              <a:t>hombre».</a:t>
            </a:r>
          </a:p>
        </p:txBody>
      </p:sp>
      <p:sp>
        <p:nvSpPr>
          <p:cNvPr id="2" name="1 Rectángulo"/>
          <p:cNvSpPr/>
          <p:nvPr/>
        </p:nvSpPr>
        <p:spPr>
          <a:xfrm>
            <a:off x="361648" y="4149080"/>
            <a:ext cx="5866536" cy="2246769"/>
          </a:xfrm>
          <a:prstGeom prst="rect">
            <a:avLst/>
          </a:prstGeom>
        </p:spPr>
        <p:txBody>
          <a:bodyPr wrap="square">
            <a:spAutoFit/>
          </a:bodyPr>
          <a:lstStyle/>
          <a:p>
            <a:pPr algn="ctr"/>
            <a:r>
              <a:rPr lang="es-CO" sz="2800" i="1" dirty="0">
                <a:solidFill>
                  <a:srgbClr val="FF0000"/>
                </a:solidFill>
              </a:rPr>
              <a:t>Por tanto, la mujer no solamente representa a la iglesia, sino también a Eva, una mujer física de carne y hueso de quien tendría </a:t>
            </a:r>
            <a:r>
              <a:rPr lang="es-CO" sz="2800" i="1">
                <a:solidFill>
                  <a:srgbClr val="FF0000"/>
                </a:solidFill>
              </a:rPr>
              <a:t>que </a:t>
            </a:r>
            <a:r>
              <a:rPr lang="es-CO" sz="2800" i="1" smtClean="0">
                <a:solidFill>
                  <a:srgbClr val="FF0000"/>
                </a:solidFill>
              </a:rPr>
              <a:t>nacer </a:t>
            </a:r>
            <a:r>
              <a:rPr lang="es-CO" sz="2800" i="1" dirty="0">
                <a:solidFill>
                  <a:srgbClr val="FF0000"/>
                </a:solidFill>
              </a:rPr>
              <a:t>la «Cimiente».  </a:t>
            </a:r>
          </a:p>
        </p:txBody>
      </p:sp>
      <p:pic>
        <p:nvPicPr>
          <p:cNvPr id="6146" name="Picture 2" descr="https://www.lds.org/bc/content/shared/content/images/gospel-library/manual/34704/34704_all_005_02-sacrific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3801597"/>
            <a:ext cx="2286000" cy="2939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8163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6146"/>
                                        </p:tgtEl>
                                        <p:attrNameLst>
                                          <p:attrName>style.visibility</p:attrName>
                                        </p:attrNameLst>
                                      </p:cBhvr>
                                      <p:to>
                                        <p:strVal val="visible"/>
                                      </p:to>
                                    </p:set>
                                    <p:animEffect transition="in" filter="fade">
                                      <p:cBhvr>
                                        <p:cTn id="14" dur="2000"/>
                                        <p:tgtEl>
                                          <p:spTgt spid="6146"/>
                                        </p:tgtEl>
                                      </p:cBhvr>
                                    </p:animEffect>
                                    <p:anim calcmode="lin" valueType="num">
                                      <p:cBhvr>
                                        <p:cTn id="15" dur="2000" fill="hold"/>
                                        <p:tgtEl>
                                          <p:spTgt spid="6146"/>
                                        </p:tgtEl>
                                        <p:attrNameLst>
                                          <p:attrName>ppt_w</p:attrName>
                                        </p:attrNameLst>
                                      </p:cBhvr>
                                      <p:tavLst>
                                        <p:tav tm="0" fmla="#ppt_w*sin(2.5*pi*$)">
                                          <p:val>
                                            <p:fltVal val="0"/>
                                          </p:val>
                                        </p:tav>
                                        <p:tav tm="100000">
                                          <p:val>
                                            <p:fltVal val="1"/>
                                          </p:val>
                                        </p:tav>
                                      </p:tavLst>
                                    </p:anim>
                                    <p:anim calcmode="lin" valueType="num">
                                      <p:cBhvr>
                                        <p:cTn id="16" dur="2000" fill="hold"/>
                                        <p:tgtEl>
                                          <p:spTgt spid="6146"/>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yubless.com/ImgsArtista/img/Adan-y-Ev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3536"/>
            <a:ext cx="2971800" cy="378142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476672"/>
            <a:ext cx="5688632" cy="3108543"/>
          </a:xfrm>
          <a:prstGeom prst="rect">
            <a:avLst/>
          </a:prstGeom>
        </p:spPr>
        <p:txBody>
          <a:bodyPr wrap="square">
            <a:spAutoFit/>
          </a:bodyPr>
          <a:lstStyle/>
          <a:p>
            <a:pPr algn="ctr"/>
            <a:r>
              <a:rPr lang="es-CO" sz="2800" dirty="0">
                <a:solidFill>
                  <a:srgbClr val="FF0000"/>
                </a:solidFill>
              </a:rPr>
              <a:t>C.B.A. dice sobre G.en.4:1</a:t>
            </a:r>
            <a:r>
              <a:rPr lang="es-CO" sz="2800" dirty="0"/>
              <a:t>.«Cuando Eva tuvo a su primogénito en sus brazos, indudablemente recordó la promesa divina del Gen.3:15, y acariciando la esperanza de que él fuera el Libertador </a:t>
            </a:r>
            <a:r>
              <a:rPr lang="es-CO" sz="2800" dirty="0" smtClean="0"/>
              <a:t>prometido lo </a:t>
            </a:r>
            <a:r>
              <a:rPr lang="es-CO" sz="2800" dirty="0"/>
              <a:t>llamó Qáyin, "adquirido" </a:t>
            </a:r>
            <a:r>
              <a:rPr lang="es-CO" sz="2800" dirty="0">
                <a:solidFill>
                  <a:srgbClr val="FF0000"/>
                </a:solidFill>
              </a:rPr>
              <a:t>(DTG 23)</a:t>
            </a:r>
            <a:r>
              <a:rPr lang="es-CO" sz="2800" dirty="0"/>
              <a:t>.»</a:t>
            </a:r>
          </a:p>
        </p:txBody>
      </p:sp>
      <p:sp>
        <p:nvSpPr>
          <p:cNvPr id="4" name="3 Proceso alternativo"/>
          <p:cNvSpPr/>
          <p:nvPr/>
        </p:nvSpPr>
        <p:spPr>
          <a:xfrm>
            <a:off x="179512" y="4149080"/>
            <a:ext cx="8712968" cy="2448272"/>
          </a:xfrm>
          <a:prstGeom prst="flowChartAlternateProcess">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i="1" dirty="0">
                <a:solidFill>
                  <a:srgbClr val="FF0000"/>
                </a:solidFill>
              </a:rPr>
              <a:t>Y así sucedió a través de los siglos, generación tras </a:t>
            </a:r>
            <a:r>
              <a:rPr lang="es-CO" sz="2800" i="1" dirty="0" smtClean="0">
                <a:solidFill>
                  <a:srgbClr val="FF0000"/>
                </a:solidFill>
              </a:rPr>
              <a:t>generación de los hijos de Dios, </a:t>
            </a:r>
            <a:r>
              <a:rPr lang="es-CO" sz="2800" i="1" dirty="0">
                <a:solidFill>
                  <a:srgbClr val="FF0000"/>
                </a:solidFill>
              </a:rPr>
              <a:t>hasta que 4.000 años después Dios utilizaría a una mujer que formaba parte de la iglesia, para que en su vientre se gestara la «Simiente»,  nuestro Salvador Jesucristo, el Creador de los cielos y la tierra.</a:t>
            </a:r>
          </a:p>
        </p:txBody>
      </p:sp>
    </p:spTree>
    <p:extLst>
      <p:ext uri="{BB962C8B-B14F-4D97-AF65-F5344CB8AC3E}">
        <p14:creationId xmlns:p14="http://schemas.microsoft.com/office/powerpoint/2010/main" val="2182451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redondeado"/>
          <p:cNvSpPr/>
          <p:nvPr/>
        </p:nvSpPr>
        <p:spPr>
          <a:xfrm>
            <a:off x="251520" y="404664"/>
            <a:ext cx="8640960" cy="604867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smtClean="0"/>
              <a:t>3.314 </a:t>
            </a:r>
            <a:r>
              <a:rPr lang="es-CO" sz="3200" dirty="0"/>
              <a:t>años </a:t>
            </a:r>
            <a:r>
              <a:rPr lang="es-CO" sz="3200" dirty="0" smtClean="0"/>
              <a:t>después de que Dios lo profetizara en el Edén, el profeta Isaías da una característica que debía tener esta «mujer» en representación de la iglesia, o sea 686 años antes de su cumplimiento:</a:t>
            </a:r>
          </a:p>
          <a:p>
            <a:pPr algn="ctr"/>
            <a:r>
              <a:rPr lang="es-CO" sz="3200" dirty="0" smtClean="0"/>
              <a:t> </a:t>
            </a:r>
          </a:p>
          <a:p>
            <a:pPr algn="ctr"/>
            <a:r>
              <a:rPr lang="es-CO" sz="3200" dirty="0" smtClean="0">
                <a:solidFill>
                  <a:srgbClr val="FFFF00"/>
                </a:solidFill>
              </a:rPr>
              <a:t>Isaías 7</a:t>
            </a:r>
            <a:r>
              <a:rPr lang="es-CO" sz="3200" dirty="0">
                <a:solidFill>
                  <a:srgbClr val="FFFF00"/>
                </a:solidFill>
              </a:rPr>
              <a:t>: 14</a:t>
            </a:r>
            <a:r>
              <a:rPr lang="es-CO" sz="3200" dirty="0"/>
              <a:t>, </a:t>
            </a:r>
            <a:endParaRPr lang="es-CO" sz="3200" dirty="0" smtClean="0"/>
          </a:p>
          <a:p>
            <a:pPr algn="ctr"/>
            <a:r>
              <a:rPr lang="es-CO" sz="3200" dirty="0"/>
              <a:t>Por tanto, el mismo Señor os dará </a:t>
            </a:r>
            <a:r>
              <a:rPr lang="es-CO" sz="3200" u="sng" dirty="0"/>
              <a:t>la seña</a:t>
            </a:r>
            <a:r>
              <a:rPr lang="es-CO" sz="3200" dirty="0"/>
              <a:t>l: He aquí que la </a:t>
            </a:r>
            <a:r>
              <a:rPr lang="es-CO" sz="3200" b="1" i="1" u="sng" dirty="0"/>
              <a:t>virgen</a:t>
            </a:r>
            <a:r>
              <a:rPr lang="es-CO" sz="3200" dirty="0"/>
              <a:t> concebirá y dará a luz un hijo, y llamará su nombre Emanuel</a:t>
            </a:r>
            <a:r>
              <a:rPr lang="es-CO" sz="3200" dirty="0" smtClean="0"/>
              <a:t>.</a:t>
            </a:r>
            <a:endParaRPr lang="es-CO" sz="3200" dirty="0"/>
          </a:p>
        </p:txBody>
      </p:sp>
    </p:spTree>
    <p:extLst>
      <p:ext uri="{BB962C8B-B14F-4D97-AF65-F5344CB8AC3E}">
        <p14:creationId xmlns:p14="http://schemas.microsoft.com/office/powerpoint/2010/main" val="3418717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wipe(down)">
                                      <p:cBhvr>
                                        <p:cTn id="15" dur="580">
                                          <p:stCondLst>
                                            <p:cond delay="0"/>
                                          </p:stCondLst>
                                        </p:cTn>
                                        <p:tgtEl>
                                          <p:spTgt spid="5">
                                            <p:txEl>
                                              <p:pRg st="2" end="2"/>
                                            </p:txEl>
                                          </p:spTgt>
                                        </p:tgtEl>
                                      </p:cBhvr>
                                    </p:animEffect>
                                    <p:anim calcmode="lin" valueType="num">
                                      <p:cBhvr>
                                        <p:cTn id="16" dur="1822" tmFilter="0,0; 0.14,0.36; 0.43,0.73; 0.71,0.91; 1.0,1.0">
                                          <p:stCondLst>
                                            <p:cond delay="0"/>
                                          </p:stCondLst>
                                        </p:cTn>
                                        <p:tgtEl>
                                          <p:spTgt spid="5">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xEl>
                                              <p:pRg st="2" end="2"/>
                                            </p:txEl>
                                          </p:spTgt>
                                        </p:tgtEl>
                                      </p:cBhvr>
                                      <p:to x="100000" y="60000"/>
                                    </p:animScale>
                                    <p:animScale>
                                      <p:cBhvr>
                                        <p:cTn id="22" dur="166" decel="50000">
                                          <p:stCondLst>
                                            <p:cond delay="676"/>
                                          </p:stCondLst>
                                        </p:cTn>
                                        <p:tgtEl>
                                          <p:spTgt spid="5">
                                            <p:txEl>
                                              <p:pRg st="2" end="2"/>
                                            </p:txEl>
                                          </p:spTgt>
                                        </p:tgtEl>
                                      </p:cBhvr>
                                      <p:to x="100000" y="100000"/>
                                    </p:animScale>
                                    <p:animScale>
                                      <p:cBhvr>
                                        <p:cTn id="23" dur="26">
                                          <p:stCondLst>
                                            <p:cond delay="1312"/>
                                          </p:stCondLst>
                                        </p:cTn>
                                        <p:tgtEl>
                                          <p:spTgt spid="5">
                                            <p:txEl>
                                              <p:pRg st="2" end="2"/>
                                            </p:txEl>
                                          </p:spTgt>
                                        </p:tgtEl>
                                      </p:cBhvr>
                                      <p:to x="100000" y="80000"/>
                                    </p:animScale>
                                    <p:animScale>
                                      <p:cBhvr>
                                        <p:cTn id="24" dur="166" decel="50000">
                                          <p:stCondLst>
                                            <p:cond delay="1338"/>
                                          </p:stCondLst>
                                        </p:cTn>
                                        <p:tgtEl>
                                          <p:spTgt spid="5">
                                            <p:txEl>
                                              <p:pRg st="2" end="2"/>
                                            </p:txEl>
                                          </p:spTgt>
                                        </p:tgtEl>
                                      </p:cBhvr>
                                      <p:to x="100000" y="100000"/>
                                    </p:animScale>
                                    <p:animScale>
                                      <p:cBhvr>
                                        <p:cTn id="25" dur="26">
                                          <p:stCondLst>
                                            <p:cond delay="1642"/>
                                          </p:stCondLst>
                                        </p:cTn>
                                        <p:tgtEl>
                                          <p:spTgt spid="5">
                                            <p:txEl>
                                              <p:pRg st="2" end="2"/>
                                            </p:txEl>
                                          </p:spTgt>
                                        </p:tgtEl>
                                      </p:cBhvr>
                                      <p:to x="100000" y="90000"/>
                                    </p:animScale>
                                    <p:animScale>
                                      <p:cBhvr>
                                        <p:cTn id="26" dur="166" decel="50000">
                                          <p:stCondLst>
                                            <p:cond delay="1668"/>
                                          </p:stCondLst>
                                        </p:cTn>
                                        <p:tgtEl>
                                          <p:spTgt spid="5">
                                            <p:txEl>
                                              <p:pRg st="2" end="2"/>
                                            </p:txEl>
                                          </p:spTgt>
                                        </p:tgtEl>
                                      </p:cBhvr>
                                      <p:to x="100000" y="100000"/>
                                    </p:animScale>
                                    <p:animScale>
                                      <p:cBhvr>
                                        <p:cTn id="27" dur="26">
                                          <p:stCondLst>
                                            <p:cond delay="1808"/>
                                          </p:stCondLst>
                                        </p:cTn>
                                        <p:tgtEl>
                                          <p:spTgt spid="5">
                                            <p:txEl>
                                              <p:pRg st="2" end="2"/>
                                            </p:txEl>
                                          </p:spTgt>
                                        </p:tgtEl>
                                      </p:cBhvr>
                                      <p:to x="100000" y="95000"/>
                                    </p:animScale>
                                    <p:animScale>
                                      <p:cBhvr>
                                        <p:cTn id="28" dur="166" decel="50000">
                                          <p:stCondLst>
                                            <p:cond delay="1834"/>
                                          </p:stCondLst>
                                        </p:cTn>
                                        <p:tgtEl>
                                          <p:spTgt spid="5">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animEffect transition="in" filter="wipe(down)">
                                      <p:cBhvr>
                                        <p:cTn id="31" dur="580">
                                          <p:stCondLst>
                                            <p:cond delay="0"/>
                                          </p:stCondLst>
                                        </p:cTn>
                                        <p:tgtEl>
                                          <p:spTgt spid="5">
                                            <p:txEl>
                                              <p:pRg st="3" end="3"/>
                                            </p:txEl>
                                          </p:spTgt>
                                        </p:tgtEl>
                                      </p:cBhvr>
                                    </p:animEffect>
                                    <p:anim calcmode="lin" valueType="num">
                                      <p:cBhvr>
                                        <p:cTn id="32" dur="1822" tmFilter="0,0; 0.14,0.36; 0.43,0.73; 0.71,0.91; 1.0,1.0">
                                          <p:stCondLst>
                                            <p:cond delay="0"/>
                                          </p:stCondLst>
                                        </p:cTn>
                                        <p:tgtEl>
                                          <p:spTgt spid="5">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5">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5">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5">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5">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5">
                                            <p:txEl>
                                              <p:pRg st="3" end="3"/>
                                            </p:txEl>
                                          </p:spTgt>
                                        </p:tgtEl>
                                      </p:cBhvr>
                                      <p:to x="100000" y="60000"/>
                                    </p:animScale>
                                    <p:animScale>
                                      <p:cBhvr>
                                        <p:cTn id="38" dur="166" decel="50000">
                                          <p:stCondLst>
                                            <p:cond delay="676"/>
                                          </p:stCondLst>
                                        </p:cTn>
                                        <p:tgtEl>
                                          <p:spTgt spid="5">
                                            <p:txEl>
                                              <p:pRg st="3" end="3"/>
                                            </p:txEl>
                                          </p:spTgt>
                                        </p:tgtEl>
                                      </p:cBhvr>
                                      <p:to x="100000" y="100000"/>
                                    </p:animScale>
                                    <p:animScale>
                                      <p:cBhvr>
                                        <p:cTn id="39" dur="26">
                                          <p:stCondLst>
                                            <p:cond delay="1312"/>
                                          </p:stCondLst>
                                        </p:cTn>
                                        <p:tgtEl>
                                          <p:spTgt spid="5">
                                            <p:txEl>
                                              <p:pRg st="3" end="3"/>
                                            </p:txEl>
                                          </p:spTgt>
                                        </p:tgtEl>
                                      </p:cBhvr>
                                      <p:to x="100000" y="80000"/>
                                    </p:animScale>
                                    <p:animScale>
                                      <p:cBhvr>
                                        <p:cTn id="40" dur="166" decel="50000">
                                          <p:stCondLst>
                                            <p:cond delay="1338"/>
                                          </p:stCondLst>
                                        </p:cTn>
                                        <p:tgtEl>
                                          <p:spTgt spid="5">
                                            <p:txEl>
                                              <p:pRg st="3" end="3"/>
                                            </p:txEl>
                                          </p:spTgt>
                                        </p:tgtEl>
                                      </p:cBhvr>
                                      <p:to x="100000" y="100000"/>
                                    </p:animScale>
                                    <p:animScale>
                                      <p:cBhvr>
                                        <p:cTn id="41" dur="26">
                                          <p:stCondLst>
                                            <p:cond delay="1642"/>
                                          </p:stCondLst>
                                        </p:cTn>
                                        <p:tgtEl>
                                          <p:spTgt spid="5">
                                            <p:txEl>
                                              <p:pRg st="3" end="3"/>
                                            </p:txEl>
                                          </p:spTgt>
                                        </p:tgtEl>
                                      </p:cBhvr>
                                      <p:to x="100000" y="90000"/>
                                    </p:animScale>
                                    <p:animScale>
                                      <p:cBhvr>
                                        <p:cTn id="42" dur="166" decel="50000">
                                          <p:stCondLst>
                                            <p:cond delay="1668"/>
                                          </p:stCondLst>
                                        </p:cTn>
                                        <p:tgtEl>
                                          <p:spTgt spid="5">
                                            <p:txEl>
                                              <p:pRg st="3" end="3"/>
                                            </p:txEl>
                                          </p:spTgt>
                                        </p:tgtEl>
                                      </p:cBhvr>
                                      <p:to x="100000" y="100000"/>
                                    </p:animScale>
                                    <p:animScale>
                                      <p:cBhvr>
                                        <p:cTn id="43" dur="26">
                                          <p:stCondLst>
                                            <p:cond delay="1808"/>
                                          </p:stCondLst>
                                        </p:cTn>
                                        <p:tgtEl>
                                          <p:spTgt spid="5">
                                            <p:txEl>
                                              <p:pRg st="3" end="3"/>
                                            </p:txEl>
                                          </p:spTgt>
                                        </p:tgtEl>
                                      </p:cBhvr>
                                      <p:to x="100000" y="95000"/>
                                    </p:animScale>
                                    <p:animScale>
                                      <p:cBhvr>
                                        <p:cTn id="44" dur="166" decel="50000">
                                          <p:stCondLst>
                                            <p:cond delay="1834"/>
                                          </p:stCondLst>
                                        </p:cTn>
                                        <p:tgtEl>
                                          <p:spTgt spid="5">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fontScale="90000"/>
          </a:bodyPr>
          <a:lstStyle/>
          <a:p>
            <a:r>
              <a:rPr lang="es-CO" dirty="0" smtClean="0"/>
              <a:t>Primer tema: </a:t>
            </a:r>
            <a:r>
              <a:rPr lang="es-CO" b="1" dirty="0" smtClean="0">
                <a:solidFill>
                  <a:srgbClr val="FF0000"/>
                </a:solidFill>
              </a:rPr>
              <a:t>«</a:t>
            </a:r>
            <a:r>
              <a:rPr lang="es-CO" b="1" i="1" dirty="0" smtClean="0">
                <a:solidFill>
                  <a:srgbClr val="FF0000"/>
                </a:solidFill>
                <a:latin typeface="Old English Text MT" pitchFamily="66" charset="0"/>
              </a:rPr>
              <a:t>Mi espíritu se goza en Dios mi Salvador</a:t>
            </a:r>
            <a:r>
              <a:rPr lang="es-CO" b="1" i="1" dirty="0" smtClean="0">
                <a:solidFill>
                  <a:srgbClr val="FF0000"/>
                </a:solidFill>
              </a:rPr>
              <a:t>»</a:t>
            </a:r>
            <a:endParaRPr lang="es-CO" b="1" i="1" dirty="0">
              <a:solidFill>
                <a:srgbClr val="FF0000"/>
              </a:solidFill>
            </a:endParaRPr>
          </a:p>
        </p:txBody>
      </p:sp>
      <p:sp>
        <p:nvSpPr>
          <p:cNvPr id="5" name="4 Operación manual"/>
          <p:cNvSpPr/>
          <p:nvPr/>
        </p:nvSpPr>
        <p:spPr>
          <a:xfrm>
            <a:off x="251520" y="1628800"/>
            <a:ext cx="5976664" cy="5040560"/>
          </a:xfrm>
          <a:prstGeom prst="flowChartManualOperat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a:solidFill>
                  <a:srgbClr val="002060"/>
                </a:solidFill>
              </a:rPr>
              <a:t>La Virgen María, sin lugar a dudas es una de las mujeres más sobresalientes de las Sagradas Escrituras. </a:t>
            </a:r>
            <a:endParaRPr lang="es-CO" sz="2400" b="1" dirty="0" smtClean="0">
              <a:solidFill>
                <a:srgbClr val="002060"/>
              </a:solidFill>
            </a:endParaRPr>
          </a:p>
          <a:p>
            <a:pPr algn="ctr"/>
            <a:endParaRPr lang="es-CO" sz="2400" b="1" dirty="0">
              <a:solidFill>
                <a:srgbClr val="002060"/>
              </a:solidFill>
            </a:endParaRPr>
          </a:p>
          <a:p>
            <a:pPr algn="ctr"/>
            <a:r>
              <a:rPr lang="es-CO" sz="2400" b="1" dirty="0" smtClean="0">
                <a:solidFill>
                  <a:srgbClr val="002060"/>
                </a:solidFill>
              </a:rPr>
              <a:t>Es </a:t>
            </a:r>
            <a:r>
              <a:rPr lang="es-CO" sz="2400" b="1" dirty="0">
                <a:solidFill>
                  <a:srgbClr val="002060"/>
                </a:solidFill>
              </a:rPr>
              <a:t>por ello que vamos a dedicar siete temas para reflexionar sobre las virtudes que Dios dejó registradas en su </a:t>
            </a:r>
            <a:r>
              <a:rPr lang="es-CO" sz="2400" b="1" dirty="0" smtClean="0">
                <a:solidFill>
                  <a:srgbClr val="002060"/>
                </a:solidFill>
              </a:rPr>
              <a:t>Palabra </a:t>
            </a:r>
            <a:r>
              <a:rPr lang="es-CO" sz="2400" b="1" dirty="0">
                <a:solidFill>
                  <a:srgbClr val="002060"/>
                </a:solidFill>
              </a:rPr>
              <a:t>sobre María, la madre </a:t>
            </a:r>
            <a:r>
              <a:rPr lang="es-CO" sz="2400" b="1" dirty="0" smtClean="0">
                <a:solidFill>
                  <a:srgbClr val="002060"/>
                </a:solidFill>
              </a:rPr>
              <a:t>humana de</a:t>
            </a:r>
            <a:r>
              <a:rPr lang="es-CO" sz="2400" b="1" dirty="0" smtClean="0">
                <a:solidFill>
                  <a:srgbClr val="002060"/>
                </a:solidFill>
              </a:rPr>
              <a:t> </a:t>
            </a:r>
            <a:r>
              <a:rPr lang="es-CO" sz="2400" b="1" dirty="0">
                <a:solidFill>
                  <a:srgbClr val="002060"/>
                </a:solidFill>
              </a:rPr>
              <a:t>nuestro Salvador.      </a:t>
            </a:r>
          </a:p>
          <a:p>
            <a:endParaRPr lang="es-CO" dirty="0"/>
          </a:p>
        </p:txBody>
      </p:sp>
      <p:pic>
        <p:nvPicPr>
          <p:cNvPr id="2050" name="Picture 2" descr="http://t0.gstatic.com/images?q=tbn:ANd9GcQTcGDC6hZJS1mWxZt3UNyE2Fk-cRNeGw5drrP03Q3hfXaD60X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060848"/>
            <a:ext cx="2736304"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9004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2088232"/>
          </a:xfrm>
        </p:spPr>
        <p:txBody>
          <a:bodyPr>
            <a:normAutofit fontScale="92500"/>
          </a:bodyPr>
          <a:lstStyle/>
          <a:p>
            <a:pPr marL="0" indent="0" algn="ctr">
              <a:buNone/>
            </a:pPr>
            <a:r>
              <a:rPr lang="es-CO" dirty="0" smtClean="0"/>
              <a:t>Muchas mujeres a través de los siglos habían estado esperando ser las elegidas, hasta que Pablo dice en</a:t>
            </a:r>
            <a:r>
              <a:rPr lang="es-CO" dirty="0" smtClean="0">
                <a:solidFill>
                  <a:srgbClr val="FF0000"/>
                </a:solidFill>
              </a:rPr>
              <a:t> Gálatas </a:t>
            </a:r>
            <a:r>
              <a:rPr lang="es-CO" dirty="0">
                <a:solidFill>
                  <a:srgbClr val="FF0000"/>
                </a:solidFill>
              </a:rPr>
              <a:t>4:4</a:t>
            </a:r>
            <a:r>
              <a:rPr lang="es-CO" dirty="0"/>
              <a:t>. </a:t>
            </a:r>
            <a:r>
              <a:rPr lang="es-CO" dirty="0" smtClean="0"/>
              <a:t>«</a:t>
            </a:r>
            <a:r>
              <a:rPr lang="es-CO" b="1" dirty="0" smtClean="0">
                <a:latin typeface="Agency FB" pitchFamily="34" charset="0"/>
              </a:rPr>
              <a:t>Mas </a:t>
            </a:r>
            <a:r>
              <a:rPr lang="es-CO" b="1" dirty="0">
                <a:latin typeface="Agency FB" pitchFamily="34" charset="0"/>
              </a:rPr>
              <a:t>venido el cumplimiento del tiempo, Dios envió su Hijo, nacido de </a:t>
            </a:r>
            <a:r>
              <a:rPr lang="es-CO" b="1" dirty="0" smtClean="0">
                <a:latin typeface="Agency FB" pitchFamily="34" charset="0"/>
              </a:rPr>
              <a:t>mujer».</a:t>
            </a:r>
          </a:p>
        </p:txBody>
      </p:sp>
      <p:sp>
        <p:nvSpPr>
          <p:cNvPr id="2" name="1 Rectángulo redondeado"/>
          <p:cNvSpPr/>
          <p:nvPr/>
        </p:nvSpPr>
        <p:spPr>
          <a:xfrm>
            <a:off x="251520" y="2636912"/>
            <a:ext cx="4968552" cy="3816424"/>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a:solidFill>
                  <a:srgbClr val="002060"/>
                </a:solidFill>
              </a:rPr>
              <a:t>A Dios no se le había olvidado su promesa hecha 4.000 años antes en el Edén, después de que Adán y Eva desobedecieran, </a:t>
            </a:r>
            <a:r>
              <a:rPr lang="es-CO" sz="2800" dirty="0" smtClean="0">
                <a:solidFill>
                  <a:srgbClr val="002060"/>
                </a:solidFill>
              </a:rPr>
              <a:t>antes </a:t>
            </a:r>
            <a:r>
              <a:rPr lang="es-CO" sz="2800" dirty="0">
                <a:solidFill>
                  <a:srgbClr val="002060"/>
                </a:solidFill>
              </a:rPr>
              <a:t>de expulsarlos </a:t>
            </a:r>
            <a:r>
              <a:rPr lang="es-CO" sz="2800">
                <a:solidFill>
                  <a:srgbClr val="002060"/>
                </a:solidFill>
              </a:rPr>
              <a:t>del </a:t>
            </a:r>
            <a:r>
              <a:rPr lang="es-CO" sz="2800" smtClean="0">
                <a:solidFill>
                  <a:srgbClr val="002060"/>
                </a:solidFill>
              </a:rPr>
              <a:t>huerto </a:t>
            </a:r>
            <a:r>
              <a:rPr lang="es-CO" sz="2800" dirty="0">
                <a:solidFill>
                  <a:srgbClr val="002060"/>
                </a:solidFill>
              </a:rPr>
              <a:t>les dio la promesa de un Salvador que los rescatara y los regresara </a:t>
            </a:r>
            <a:r>
              <a:rPr lang="es-CO" sz="2800" dirty="0" smtClean="0">
                <a:solidFill>
                  <a:srgbClr val="002060"/>
                </a:solidFill>
              </a:rPr>
              <a:t>otra vez </a:t>
            </a:r>
            <a:r>
              <a:rPr lang="es-CO" sz="2800" dirty="0">
                <a:solidFill>
                  <a:srgbClr val="002060"/>
                </a:solidFill>
              </a:rPr>
              <a:t>al Edén.</a:t>
            </a:r>
          </a:p>
        </p:txBody>
      </p:sp>
      <p:pic>
        <p:nvPicPr>
          <p:cNvPr id="3074" name="Picture 2" descr="http://t2.gstatic.com/images?q=tbn:ANd9GcRtWziqMqdrGfdPFe5bjN2zyMqSyMukgXOCw0Y4QxWk5Xyjzd08t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3723" y="2636912"/>
            <a:ext cx="3658757" cy="3767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739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 calcmode="lin" valueType="num">
                                      <p:cBhvr>
                                        <p:cTn id="14" dur="1000" fill="hold"/>
                                        <p:tgtEl>
                                          <p:spTgt spid="3074"/>
                                        </p:tgtEl>
                                        <p:attrNameLst>
                                          <p:attrName>ppt_w</p:attrName>
                                        </p:attrNameLst>
                                      </p:cBhvr>
                                      <p:tavLst>
                                        <p:tav tm="0">
                                          <p:val>
                                            <p:fltVal val="0"/>
                                          </p:val>
                                        </p:tav>
                                        <p:tav tm="100000">
                                          <p:val>
                                            <p:strVal val="#ppt_w"/>
                                          </p:val>
                                        </p:tav>
                                      </p:tavLst>
                                    </p:anim>
                                    <p:anim calcmode="lin" valueType="num">
                                      <p:cBhvr>
                                        <p:cTn id="15" dur="1000" fill="hold"/>
                                        <p:tgtEl>
                                          <p:spTgt spid="3074"/>
                                        </p:tgtEl>
                                        <p:attrNameLst>
                                          <p:attrName>ppt_h</p:attrName>
                                        </p:attrNameLst>
                                      </p:cBhvr>
                                      <p:tavLst>
                                        <p:tav tm="0">
                                          <p:val>
                                            <p:fltVal val="0"/>
                                          </p:val>
                                        </p:tav>
                                        <p:tav tm="100000">
                                          <p:val>
                                            <p:strVal val="#ppt_h"/>
                                          </p:val>
                                        </p:tav>
                                      </p:tavLst>
                                    </p:anim>
                                    <p:anim calcmode="lin" valueType="num">
                                      <p:cBhvr>
                                        <p:cTn id="16" dur="1000" fill="hold"/>
                                        <p:tgtEl>
                                          <p:spTgt spid="3074"/>
                                        </p:tgtEl>
                                        <p:attrNameLst>
                                          <p:attrName>style.rotation</p:attrName>
                                        </p:attrNameLst>
                                      </p:cBhvr>
                                      <p:tavLst>
                                        <p:tav tm="0">
                                          <p:val>
                                            <p:fltVal val="90"/>
                                          </p:val>
                                        </p:tav>
                                        <p:tav tm="100000">
                                          <p:val>
                                            <p:fltVal val="0"/>
                                          </p:val>
                                        </p:tav>
                                      </p:tavLst>
                                    </p:anim>
                                    <p:animEffect transition="in" filter="fade">
                                      <p:cBhvr>
                                        <p:cTn id="17"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03848" y="260648"/>
            <a:ext cx="2592288" cy="4608512"/>
          </a:xfrm>
        </p:spPr>
        <p:txBody>
          <a:bodyPr>
            <a:normAutofit fontScale="70000" lnSpcReduction="20000"/>
          </a:bodyPr>
          <a:lstStyle/>
          <a:p>
            <a:pPr marL="0" indent="0" algn="ctr">
              <a:buNone/>
            </a:pPr>
            <a:r>
              <a:rPr lang="es-CO" sz="3800" dirty="0" smtClean="0"/>
              <a:t>A </a:t>
            </a:r>
            <a:r>
              <a:rPr lang="es-CO" sz="3800" dirty="0"/>
              <a:t>través del tiempo Dios nos va dando detalles sobre las características que debía llenar esta </a:t>
            </a:r>
            <a:r>
              <a:rPr lang="es-CO" sz="3800" dirty="0" smtClean="0"/>
              <a:t>mujer especial, que el profeta Isaías nos dice que sería una virgen.</a:t>
            </a:r>
          </a:p>
          <a:p>
            <a:pPr marL="0" indent="0" algn="ctr">
              <a:buNone/>
            </a:pPr>
            <a:endParaRPr lang="es-CO" dirty="0"/>
          </a:p>
        </p:txBody>
      </p:sp>
      <p:pic>
        <p:nvPicPr>
          <p:cNvPr id="1026" name="Picture 2" descr="http://t0.gstatic.com/images?q=tbn:ANd9GcRpKo0s5VHiKgNnySx4S-czkAbm7OUAibo521OgS06ePHl1fvEI0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80728"/>
            <a:ext cx="3275856" cy="4032448"/>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xQSEhQUEhQUFRQVFBUUFBAVFBQVFBUVFRUWFxQVFxYYHCggGBolGxQUIjEiJSkrLi4uFx8zODMsNygtLisBCgoKDg0OGhAQGiwkHyYsLCwsLCwsLCwsLCwsLCwsLCwsLCwsLCwsLCwsLCwsLCwsLCwsLCwsLCwsLCwsLCwsLP/AABEIALcBFAMBIgACEQEDEQH/xAAcAAACAgMBAQAAAAAAAAAAAAADBAUGAAIHAQj/xABAEAACAQIEAwUGBAQEBQUAAAABAgADEQQSITEFQVEGEyJhcQcygZGhsRQjQsFSYtHwQ3Lh8RUzgpKyFiQ0NVP/xAAYAQEBAQEBAAAAAAAAAAAAAAACAQMABP/EACERAQEAAwADAQEBAAMAAAAAAAABAhEhAxIxQVEiBDJx/9oADAMBAAIRAxEAPwDldXizNVznTYWvsP3lswmIqIgY1EFNlNnNzr0sOcqKDvXLaAsSbWt8pY8Pw5Ctmcrz0ta3PlvPLnI9GFV/iVEM5JfNfnpc/AbbQlKqUQDQXIJt5nwj4TOJd0lwly3W2nwHpA4iy00N91BI/b7xzsQWjiwGdmAa+3Ic5pQXNfM3LT6aDleR9JWqNpewkjQSw8V+VgBp9dztLZpJdrB2a4WjVVyHxfxOwAXT5Xll4hhKFDVqoZt9HB18iTrbXTSVCrxM0gBSZ0PI9dBfUed+UQXFktdyzHc6k68iTMbhcutJZFq4jxqy5yWJYnItwSyjmNLKBoLwOAwhyGvUANm8NO9h5L5/0lbrVTcEm7HSw1so2A87mSj8SdkSncBaYtbQ67n9vlO9NO9t052sxyrSp0lPjYZm0tubWFtbX+cT7MV7WRFADEBmJFxfnrrJLg2Np0iQlFq1R/eq1TcfIiwGv0lhw3BzidauYXvlRFT5aiS5aml9d3bXF8Qw+EFnc1GsfdNipI+o9JTeI8bpsxNOnYcxYm/nzuZc8Z2HoU9Wa41vduh2ttIPF0qVINkUZdhoASRtbytaHG4llLpUfxJe/gJ9AdvlAFl6Ef35SXxdUAG2/QGw19LRBhpra7a/AaTeMKt/Y2v3tGrSZQw/S9/ENNBrykEmLqYbEhiDmpOCLi9xfURbhOPNGspQ6ZreVrWkl2vsKgNtWAIPWDWqdv8Al37gHFFrUkdfDcA5Tr/YkqWlJ9meNFfAU7EZkLU2HMG5Zb/O3xMuStFhf6FavFahjLxWrHUK1Yq8aqRSpA0gLwLQzQLQFAmgXMM0DUhOFqpilSM1YtUgpQu5gXMM8A4kKtJ5PZ5ecjYNMmsydpzmaYd7Ei+m1t41RoYiqLE7crnQc7naOrjG1Aa67M9t7chBcUruKZCNlFjz3BtueZ3np3Xm0r2JsGNiTyzX053ntOm1Zgqi5JCqBt8/3mi0TlJ+HpqI7wiuqspANxrew110G3X7Ca34EWfiPA1wopU/eLIX0yjMR7zsWPgS+gvvaK4akh1ZxvoQNNSNPO15H8VxT1GzOd7XB8vcBHQAE26kmZSqshUNqTuLctxMtc+tE32l4LVGXKjHVxprfKSPloZXamHZbZhqBsGBAsbXNri9pZOL9pTURaVz+ssx6k3HoLSoPi2PvGwvcKdhYG+3rOw3+pnY9WpdiegNgOvL7yQ4fTGhJCnTwn4bDc89ZG4ap4hYgC9xcHKeQ5yZ4dg8974hAerZRr5XN/tFkk6uHBcArEZnS3qdB62FzpLK/aHA4FNGDVOlyST52nP6HCmcFaWKRerEqV+GukVqdkXQFmrUm11Iqb/EiYXGftazKz5Fwp9qlxT2KkKf05lUE8rXvILtBwx7gqWI3ufCB87fO0Y4Fw9qbL7lxoviv9hqfiJM49s1wo7ypuwUCwsNf1b+pk5Pjt7+ub4ikwPi1vrf/XcxdqWx1tv0+EnuOYepuyqv8xa7fAD+gkH3OY+Y3tf5zbG8Z5QvTHi8/tLjxB/xWFzHVqWltAbD4XMhamCVEAPvnxX8iLz3hjkLUykAjLZjsTqMt9hOt310muLb7IeKGlVqKSbMASN7jr6gkG/mZ22npp/flPnDsVjsuLS+hLZG10s5sZ9G0R4AD0GvrJf+zr8bPFasbcRaoJoBKoIq8cqxRxBTlLvBNDPBGGtICwgXEO0E4gpQpVEWqCOVVi1QQ0oScQLiNusA4hIsRNYVhBmdEZeZPJkrlE/4c63U8lva456/O1ppTCClmJv4rFWJNumlpIDGs9V3KBhoDboFAt5bGa8IpKlViMrIb/lvcixJt6mbbYaROHojvCKgtTYEG2tujDrrNMJg2pubW8BvfQqR1B21B2jvaDEIpIpqyrc2XTw+V7esR4biC9qSj3iAAbG5JsB5/wCkc3rY/uk5hOEmoAWuUY3Vxcqf6EbTXi3DylcrcGwG29+UlcRhquGSqKDd5TQZXTS2g1ItsQbyI4Hj0zHPfxgZdbAH95l36fHtHA5SHIzbhlbY6aSK47wrIC452HoNz+0uOI4YaxKj0FvpGMJ2JxJ8K2ttZiSPjLj5NLfHa5WtwQdj5/eM4Zdbkj76zqVb2YVbeJUJ/l0gMH2MsbCi7EaWtp56zS+WDPFVT4UlR/DTS582ygenWSWM4HiMuYhjzINgL+XX585fcH2EZrXo5PVh/STVPsGbW74hdivvW8heZbtvIfrJPrk3BKdItZgzMP8ADL93r6hpP8Q4RTRcyUCNQWC1CCD6kWv6yU7TezOqv5tCpmI/Tazf0PylS/4pi6N1dWOU2J91h5G/LyMllqTgr4am2oovfqXVv2/pEDQCm7WUdLgsfIAbxPE8QdiWUG53sMvzynUxIio2+nUi5J8o5jYNonEcUXY20toBfly1krwXAn8PVY6ggXF/PTT5/SRdLAktpcA9dDLXwyoEAQnQhgwtvcbW+dvSdlecdjP1TOHUytdLfxrfr7wt+0+o8EPAg6Kuvw0nzuMLbEot9O8WzcrZhrPonA+4hHNBr6y73R1wZou4jTCLuI2ZKqIq4jtURRxOpwq4gmEYcQLTOtIAwgmEO0EwhUs6xeoscYReoIaUJOIBxG6ggKggaQq4giIdxAvOdWkyZMnI5vw/tA1LcC3M6E2BmuO46r6qtjz0sPpIEUzfUHz3j3DOGNVY2GgBOnIDnPbcMZ145ll8Bq1mqHn6EmSvBSqOhvZr3DHl0iNYZWyqLEG0Yo0c2gBuQQPM66D5TrpZNVNcH7xzUNFmO+emT72uthzvIekviZTcEHwnoRsPjtNeGY+pTdWplg6m9130305zrvZrC4PiiivURfxKC1QAmzZhlDFb2I8+RmVvo1xnsV9mVT8RTZbEvTKqdgLAaFvrOr4LDZBrqfTT4CU/sT2XTAVKxRmIqEWDW8Ki5AvzNzvLrSN4MZjvca5bmOq2dbzxFA2AhisSr1gp10iy4GPeHBMvAYfEK2xEYAigXlau195C8U4FRrXLKLn9Vtb9byZYRaqL3hzPBS63YinciwJtvax+m8icV2RCbC4HK1vrOhtVsNZEcVxYy7m8wtbyb+uc4zAimLgAAkgX1Om5EqBxpNTQkDNZSPIix+d5O9teLZLquha4HlfcygGqwsRtfSb+LG2brz+TKb4s2Jx3eup2cWvbYHUXHlcTvXYXiHfYOmW1ZRlJ/wAptPmrCvma/O9wfXcTv3spDdxUudO8NvLkfrLZqyM97i7PF3jLCAqRgUqxVxHKgilQTqsLOIBhGHEAwgrSAtBmGMGwhKAMIFxDsIJxDSKOIs4jlSLVBBThRxAsIy4gHkWgmZPSJ5ORx/D4wqCpAZT1FyPQ7iWrsFXRc6my572c8rDT6iUkNJWhWsBbTQf6/We7yY7mnjwvVir8HRazLWfKpZfFuQG/VboDr6QXFMF+Hp0SGBbvaqEqdPAykMP75yIq8QL5ixN7WBMHVxLHIpJ01I6k/wCwmcxp2xslYrWLrve/oSNZbewfEe74jRKEha4KVFG1zz+dpEcKw9Ngxe4bkAL5jJT2b8NerxOmbeGmxcnyXXX42nWyyljzTudZLEGP4R4tiNf6zyhUtvPPjyvTf9RMLI3jdlpsx1y+La+g3jdGtPcSmZSPKb5auLzz/OSt06iqFqqfy2tqNbX2kiKxtmSppKLwDtEKNWrhqgCpnOS/uqT7yehOo9ZIcSxC01ZqdTurXJU+JT6Tz/Ho5Vlocfph+7qMAx2J0vJB3B1Gs4JiuMd++Ysb30li4P2mrInd5rjqdx8ekfdBze3RuIYoLzlN7ScYWlTZibaaa7yG4l2kCixa56A6mUTi/EXxVQXPhB0X95McN3rsvJJNQtjqhr1Sx56+g5CLVcMbgGTWF4eyLcjVguX0J3izLZ7dev1m+3n1+k+HUbk+Qv8AIT6G9ltK2CDH9TE/WcH4fh/EfNb2PoJ3/wBm5vw+l5Zxf/qMO95JfiyNAOIdoF5oJWpFakaqRV5KuJZ4BoepANBWkCaaNN2mjQkC0E8MwgWhqwvUEXcRqpFXgpQu4gHEYeLvIYJmT0mZOc4iUsbfOSqYQhFYkWOkzF4VRqb3PSPYOs5Xu1W9+utvMCe25PHMdIsW6ab362kjwLCd6zOwsqjUnqdhPamBuQraAbgczzJ85NCsi0hRogBQQzNzLWsSTzP2hyy5wpN1NIaSUwKYuzC2m/wl77B8E/C0y7C1Spa/ULyWU/slglzCo4vbQD950JMSeU82V1x6sZtMs15oFitGqed42lQc4ZT03SraGSuTEqjCJ4niqUxckfOKZaS4yqB2v4K5rs6qTmPL+kY4T7P69db16jKv6ULEy4YENWPeGm2TkeZ87S0YZtNIsJbwPJJOxRMJ7LKC6szH0taU3t4KeDc0MObMq3dzqRfZR5852fimPWhSeq5sqKWY+QnzLxLiLYmtUqudalQt6AnQfAafCP06xuV0k8DTw9TEYUNnykWxBY3u5ubjy2h+JYFExFTKPApyr6WBJ/vrA4akF33AzA/T7SYwhStUufdBub9RqftDa6TZVcGc1+YUEg3vd7ZfveVrjLZahA369Cf2lxr18i1KjH/m5iLb2/S31lOSg+IrbAZmueQA2AvLhUyiU4ZQLMthqwsOhvYTtHsvf/2dv4XYTlfB7LUd7jJRpswb+YaIB8bTrvs4wZp4Cnm3e9T4MdPpLj2pl8WN4B4VoGpNWZepFahjNSK1JKWJd4Bod4BoKcCM0abtBsYaTQwDQzQLQrAXizxmpFXhpAVBF3jDxd4TCImTwzJznPu4DbiSHDAKWYroSCM3S+/KCp07CDqNN6xeHChjtmMk3wIWi9veAzX9NYrwx9ZMtqrD+U/YyW12jHZ3G3UeYuJZcPxXIRm2nMOz3Ecr5D6j9xL1V4e1RM9M302g8mOr1phlucXXC8RRxow+Jm4xVtjceRnM0ZkazZl+Ylm4fwvD118VSoCN7PBprMllNQ1PCp167wPEuBhKFSrq9RAHW+1wQSAPQGRmHxJ4efGpxFA7Vh/zU8mHMeclMf2zwpw7tSqIWykCnUbJ63v6xY4pnbEz2c7QUcUl0IvbxIdGX4SXRQL2nzTW7YmnWU0bKAfE63u2uuXy+86fwb2mYbu71a67DfwsD0Kzbs+xhfW26rT248SNPBKgNu9rKp81UFiPoJxXBHe5uD7refSTvtQ7ajiFSmtK/dUrkE/rZrXNugtYSoYXE5T5HdTrcc5rML6sc85vUXENdfLKPttHuDDMbn3BZR1JPvG3PSR+AqB6R6hvjZhp9rTbEYnItl3JO2m5sPpMLPxrjVrr4JcUoAazG2p1so0VRbnblIDF4MoTTXQKSXqHYX2uf2jfZziQokM5yqPM3OlrenlOm8D7G0KoWtWBbN4hSPui+ouOelt4ZLvTstSbUrsb2ZfFsqqGXCK4apVYWNVl2VfKdoCgABRYAAADkBsJ5SpqoCoAqqLBQAAB0AmMZtjNMbdtGMC5hGgakSAVDFakPUMWqGSlAXMAxhXgWMFONDBNNzNGhpRo8C0K0CxhpAuYu8PUizwUoBUMXcw9SL1JCCJnk1Jns5EBi8Ay6Wij8OYjadcxvB0Y7RQ8HWx0inkrvRyvA0MrSSrVQqsTyVj9I/xvBCm5lK7RcTv+WvP3vTpHjvJnlxBYqqQwYaHcHpOjdge2qC1OuQt+ug+BnOH159PlO6exjs1hlwi4mpSR67szB3AYooNlC322m2cxuPWWFsy4neIcJpYpFsCqmzGtYqcvRb9esY4f2EwqktatYjRe/qADroDJeo3fVMikWSxa3XkI1i8T3a2UFmOioNyeXw85jhJ9ejO3k/UcOyuHClc1XKbjKarNv0LXM5xxT2L1K9aoxxgWnmPchqRdgh5N4lA6X1vadVwSNa7WJ5290eQ/rHkmuP8AYxz7y3b5h7T+zPHYJGqui1KK3vVpNfKo/UyHxKPnaUu8+0qqq6sp1DAqy7ggixv85ynivsNwzUnOHrVRW1ZM+XuydSEIC3A5Xmsy/rDLFwKEoWzDMLiMVqD4eqyVEK1EJV6bDUEb/wC8b4JhFcVmdGIRMwINspvuYreDJ1KYSi1IgFWUOoK5gRdSdx1ljo8LLUw/LUE+QO/1j/ZruMUi0MTV8IpnuaxYBqLDWxPMHoekwYsotaihFTw5kZNRewJI6+H7Tx527erC8QnFeDV1ovVKZUtmU3F8oYAka/zD5zrnsx7SricKtMm1akArLzK65G89LD4RX8CK2Dw+xR17twToO8TX5kLbzle7LcFW/wCHNU4fHUtKVb9OIo38Hqy2sR5SY5VLHX7zVpQx2sxmAOXiVAvSvYYygLgDrUXlpLphMYlamtSkwdHF1YG4ImrKwRzFqhhKjRao0srg6jRZzCuYu5kpBOYIzdzBEw1pGpMG02JmjGFWjmCczZjBOZKUBcwDmFeAcwU4BVMVqND1GirmRa0JmTQmZO0jpLAxesSAZXeB+0/A17LVzYdz/wDprT/7xt8bSwcT4jh6dMVXr0lpnZ86kG+1iLy3Cx0zlUDtxVKgmclxLm5J3M6Z237S4WtTKUWLMTYGxC20ubzmlYXOs9Hhlk6w8t6XUFtBubADzO0+reB4JcNgqabBKQv6hbmfP3s64QuJx1GmdQG7xvRNfuBPpjGqvdlW2Itpvryl8nU8fHHOCcZxj45xhSPGxL5xdAo0zH6ac51Xh65iVL56igCo+2pFyoH6RtIbgPZ5MMWKA5na5J3tfQegkV/6d4hSxdSrQq0lp1GLMXuRbTdRMZk9F/8AV7xOMSghLGwGnW56ADUnyiHD2r1SXqjuqX6KX+Kw/iexsnpv1tNOAFK696anespZRU00toci/pGnr5yZV1Uan5zSd6yv+efrenYDQfCeVmOU5Rc20G14rT4nTJKhgT0Bm1DHq5shuRobcorYNwy+vnv2yYilUxNJ1ULWKMtdeYKsFTN52v8AISt4DhGJdU7oHLVOXMDYa9Z2Dth7IvxteviRiMlWoQy08l6d1RVsxvfXLuOsqXYvA18OzUaosyVCpXcXU208uYlyvriz1vI92G7G4rBYk1MiVzlKqhYBLsNWMF2koVOH8RpvUysSqVWCLlplWLLUpgdLXF/OdQ4NSqAAArl31B+43lf9rfAmq0KeIBBagSHA0/KY+I78mAN5jL7dp2evwbC4d8Mne0PzsHU/MakDrTR+aHmBfXpJHH8KpV0V2u6A5kxCaVaZ018/PrKb2E7Y/hV7qtrQLaEb02PvW/lO9uWsv3AMiVKqUSDQbJWpZTcDvMwcC3LMt/8Aqk1Nluq/2qw+PSg3c1UrUGQq4qKC4VgRpz+pld9m/aCrhqtLAvTBSo5yvfxKcpO3Twyw9ve0P4SrSoIL94DUamNSLkqtvUg6ST7OdnEpEV3X89l5/wCGGGo9dd4puUbqxYKjRZ2hKjRZ2mgaDdoBzNnaAcw048YwZM9aDJhKNWM0Yz1zBFoSjxjAuZuxgHaG0mlQxaqYVzF6hhKAVTF3MJVaLs06OtaEzJqTMlRzB1B5TekhGlzb+G5t6226zxYS9p7HkbhNIvWEYd9LxCvXnSOXX2M4kJxJb2Aam4v9Z3OljO+qE/oXRf3M+YezOLNPE02BsdRf1E+hez+I/LB6zDz7lb+HVixpUu3kITGoaiMoNsykX6XEUVtPWSVAWGszxu2mXHLeB8A4rhKjJQtkJOrEFNeep0MsFXspjKv/AMjGakaqgbT02l3FW0o/Fu1TYXHuKobuSihSFvawuSB6maakgzK0bAezrDpcl6r1N8zNp/2jf4y34OktNQiLZQNLAW9PWV/C9usIwv3tj0YZTJHDdoqL6q4l9psbjlXnG+0FLDDxmzH3V5n0lL4XS/EVnqkWztm9NrfSWHtNhaeOC00I7xGzBgCcoOhBI5HSe8E4U1EBXGvXkZnld/Ha1+JXCYZgPeHrl1jf4RWVlcZwwKsp1BU7gjpNqYm9RSRYG3nFMQtck7S9jjgi9RCXw7XsG8WS+yuOm1mkV2e4vXwpNXDMGS4DYYkkEXsBe+huZ12nwJcxaq9StvZHP5a9bIND8bzivbXBJhcUxwxvRbXS+VHG6q3MXv6bS66u+JTg+fHcZ796ZCqVORgfBkAuCD0J+onXajSn+zyr3rYiuSGNQUiSBbK2TxJvy0vLZUMUu4FBqNFahhahirtK6RqxgWM3YwLQ2ni1JmhM9vBsYTjxjBMZ6TNGMKtS0A5m7GCdpLSgTmLVGharRWq0JA1GgGM3cwLGUXhEyZeZLpHNEMJzg0EJeet5XlY6SLqtrH8S2kjGixGpDgFLNiKK9XAn0HwmiVyrOM+zHhLYjH0rDw07u55CwIHzM+g8LhLMT8p5v+T3KR6f+PNY2msPSuR5R0faDpjpNyYMZppldt954aCN76K3+ZQfvMSesY5wEVjuxOBratQUf5Cyf+JnmC7FYGibpR183c/vGsTxmnTHjYKB1MpvF/aKC4pYZc7E2DfpueXnL7z+J639roCvSor4QqL8FHximHxPesXXVNlPXqR1EhcFw7PZsQTVfchvcB8k2085PUtBpD7WpdfhhYDGVKlrUlF/4m2/3hlM2lBTOK48K2TH99Tp3uGXvGpOOjupt8LCVv2g9oMBWwRpUais6kGmlMXsVtobDQWvOn4rBU6mlRQw/hO3y5yr8X9nGCrtnytTJ94U2Khh0sNJZj/XbLeyf/65Tax72qCetmsD8tJaKs9weDp0KSUqShEQWVRsBNapiQrVMWcw9WLPOWBsYJjN2METBTjUmDabtBmEg2g2M3aCaQg2MC5hHMDUMFKQGq0UqmMVDFahnOBeCM3YzS0UF5MntpkrnNFE2BmTJ6nlBxO0XwGDatUSlTALuwVQSALnbU7TJkU+Dfr6T7A9jV4fQy6NVezVXHM22H8olmaj0mTJ5L2beuc5HqC03nkyWI9ZrSJ4txEqDb5zJkOdXFx3tT2ias7Uk929mY7+g6SW9nHBr1u8a1qYuB/MdB+8yZLlzHgb26pRjaTJkOLqMIQGZMmsCsM0aZMlQB4u8yZK4pWizzyZJVgTQLT2ZDWkDMG09mQkG0E8yZJVhd4vUnsyCnCtWLvMmTkoDTW0yZFBe2mTJkqv/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6" descr="data:image/jpeg;base64,/9j/4AAQSkZJRgABAQAAAQABAAD/2wCEAAkGBxQSEhQUEhQUFRQVFBUUFBAVFBQVFBUVFRUWFxQVFxYYHCggGBolGxQUIjEiJSkrLi4uFx8zODMsNygtLisBCgoKDg0OGhAQGiwkHyYsLCwsLCwsLCwsLCwsLCwsLCwsLCwsLCwsLCwsLCwsLCwsLCwsLCwsLCwsLCwsLCwsLP/AABEIALcBFAMBIgACEQEDEQH/xAAcAAACAgMBAQAAAAAAAAAAAAADBAUGAAIHAQj/xABAEAACAQIEAwUGBAQEBQUAAAABAgADEQQSITEFQVEGEyJhcQcygZGhsRQjQsFSYtHwQ3Lh8RUzgpKyFiQ0NVP/xAAYAQEBAQEBAAAAAAAAAAAAAAACAQMABP/EACERAQEAAwADAQEBAAMAAAAAAAABAhEhAxIxQVEiBDJx/9oADAMBAAIRAxEAPwDldXizNVznTYWvsP3lswmIqIgY1EFNlNnNzr0sOcqKDvXLaAsSbWt8pY8Pw5Ctmcrz0ta3PlvPLnI9GFV/iVEM5JfNfnpc/AbbQlKqUQDQXIJt5nwj4TOJd0lwly3W2nwHpA4iy00N91BI/b7xzsQWjiwGdmAa+3Ic5pQXNfM3LT6aDleR9JWqNpewkjQSw8V+VgBp9dztLZpJdrB2a4WjVVyHxfxOwAXT5Xll4hhKFDVqoZt9HB18iTrbXTSVCrxM0gBSZ0PI9dBfUed+UQXFktdyzHc6k68iTMbhcutJZFq4jxqy5yWJYnItwSyjmNLKBoLwOAwhyGvUANm8NO9h5L5/0lbrVTcEm7HSw1so2A87mSj8SdkSncBaYtbQ67n9vlO9NO9t052sxyrSp0lPjYZm0tubWFtbX+cT7MV7WRFADEBmJFxfnrrJLg2Np0iQlFq1R/eq1TcfIiwGv0lhw3BzidauYXvlRFT5aiS5aml9d3bXF8Qw+EFnc1GsfdNipI+o9JTeI8bpsxNOnYcxYm/nzuZc8Z2HoU9Wa41vduh2ttIPF0qVINkUZdhoASRtbytaHG4llLpUfxJe/gJ9AdvlAFl6Ef35SXxdUAG2/QGw19LRBhpra7a/AaTeMKt/Y2v3tGrSZQw/S9/ENNBrykEmLqYbEhiDmpOCLi9xfURbhOPNGspQ6ZreVrWkl2vsKgNtWAIPWDWqdv8Al37gHFFrUkdfDcA5Tr/YkqWlJ9meNFfAU7EZkLU2HMG5Zb/O3xMuStFhf6FavFahjLxWrHUK1Yq8aqRSpA0gLwLQzQLQFAmgXMM0DUhOFqpilSM1YtUgpQu5gXMM8A4kKtJ5PZ5ecjYNMmsydpzmaYd7Ei+m1t41RoYiqLE7crnQc7naOrjG1Aa67M9t7chBcUruKZCNlFjz3BtueZ3np3Xm0r2JsGNiTyzX053ntOm1Zgqi5JCqBt8/3mi0TlJ+HpqI7wiuqspANxrew110G3X7Ca34EWfiPA1wopU/eLIX0yjMR7zsWPgS+gvvaK4akh1ZxvoQNNSNPO15H8VxT1GzOd7XB8vcBHQAE26kmZSqshUNqTuLctxMtc+tE32l4LVGXKjHVxprfKSPloZXamHZbZhqBsGBAsbXNri9pZOL9pTURaVz+ssx6k3HoLSoPi2PvGwvcKdhYG+3rOw3+pnY9WpdiegNgOvL7yQ4fTGhJCnTwn4bDc89ZG4ap4hYgC9xcHKeQ5yZ4dg8974hAerZRr5XN/tFkk6uHBcArEZnS3qdB62FzpLK/aHA4FNGDVOlyST52nP6HCmcFaWKRerEqV+GukVqdkXQFmrUm11Iqb/EiYXGftazKz5Fwp9qlxT2KkKf05lUE8rXvILtBwx7gqWI3ufCB87fO0Y4Fw9qbL7lxoviv9hqfiJM49s1wo7ypuwUCwsNf1b+pk5Pjt7+ub4ikwPi1vrf/XcxdqWx1tv0+EnuOYepuyqv8xa7fAD+gkH3OY+Y3tf5zbG8Z5QvTHi8/tLjxB/xWFzHVqWltAbD4XMhamCVEAPvnxX8iLz3hjkLUykAjLZjsTqMt9hOt310muLb7IeKGlVqKSbMASN7jr6gkG/mZ22npp/flPnDsVjsuLS+hLZG10s5sZ9G0R4AD0GvrJf+zr8bPFasbcRaoJoBKoIq8cqxRxBTlLvBNDPBGGtICwgXEO0E4gpQpVEWqCOVVi1QQ0oScQLiNusA4hIsRNYVhBmdEZeZPJkrlE/4c63U8lva456/O1ppTCClmJv4rFWJNumlpIDGs9V3KBhoDboFAt5bGa8IpKlViMrIb/lvcixJt6mbbYaROHojvCKgtTYEG2tujDrrNMJg2pubW8BvfQqR1B21B2jvaDEIpIpqyrc2XTw+V7esR4biC9qSj3iAAbG5JsB5/wCkc3rY/uk5hOEmoAWuUY3Vxcqf6EbTXi3DylcrcGwG29+UlcRhquGSqKDd5TQZXTS2g1ItsQbyI4Hj0zHPfxgZdbAH95l36fHtHA5SHIzbhlbY6aSK47wrIC452HoNz+0uOI4YaxKj0FvpGMJ2JxJ8K2ttZiSPjLj5NLfHa5WtwQdj5/eM4Zdbkj76zqVb2YVbeJUJ/l0gMH2MsbCi7EaWtp56zS+WDPFVT4UlR/DTS582ygenWSWM4HiMuYhjzINgL+XX585fcH2EZrXo5PVh/STVPsGbW74hdivvW8heZbtvIfrJPrk3BKdItZgzMP8ADL93r6hpP8Q4RTRcyUCNQWC1CCD6kWv6yU7TezOqv5tCpmI/Tazf0PylS/4pi6N1dWOU2J91h5G/LyMllqTgr4am2oovfqXVv2/pEDQCm7WUdLgsfIAbxPE8QdiWUG53sMvzynUxIio2+nUi5J8o5jYNonEcUXY20toBfly1krwXAn8PVY6ggXF/PTT5/SRdLAktpcA9dDLXwyoEAQnQhgwtvcbW+dvSdlecdjP1TOHUytdLfxrfr7wt+0+o8EPAg6Kuvw0nzuMLbEot9O8WzcrZhrPonA+4hHNBr6y73R1wZou4jTCLuI2ZKqIq4jtURRxOpwq4gmEYcQLTOtIAwgmEO0EwhUs6xeoscYReoIaUJOIBxG6ggKggaQq4giIdxAvOdWkyZMnI5vw/tA1LcC3M6E2BmuO46r6qtjz0sPpIEUzfUHz3j3DOGNVY2GgBOnIDnPbcMZ145ll8Bq1mqHn6EmSvBSqOhvZr3DHl0iNYZWyqLEG0Yo0c2gBuQQPM66D5TrpZNVNcH7xzUNFmO+emT72uthzvIekviZTcEHwnoRsPjtNeGY+pTdWplg6m9130305zrvZrC4PiiivURfxKC1QAmzZhlDFb2I8+RmVvo1xnsV9mVT8RTZbEvTKqdgLAaFvrOr4LDZBrqfTT4CU/sT2XTAVKxRmIqEWDW8Ki5AvzNzvLrSN4MZjvca5bmOq2dbzxFA2AhisSr1gp10iy4GPeHBMvAYfEK2xEYAigXlau195C8U4FRrXLKLn9Vtb9byZYRaqL3hzPBS63YinciwJtvax+m8icV2RCbC4HK1vrOhtVsNZEcVxYy7m8wtbyb+uc4zAimLgAAkgX1Om5EqBxpNTQkDNZSPIix+d5O9teLZLquha4HlfcygGqwsRtfSb+LG2brz+TKb4s2Jx3eup2cWvbYHUXHlcTvXYXiHfYOmW1ZRlJ/wAptPmrCvma/O9wfXcTv3spDdxUudO8NvLkfrLZqyM97i7PF3jLCAqRgUqxVxHKgilQTqsLOIBhGHEAwgrSAtBmGMGwhKAMIFxDsIJxDSKOIs4jlSLVBBThRxAsIy4gHkWgmZPSJ5ORx/D4wqCpAZT1FyPQ7iWrsFXRc6my572c8rDT6iUkNJWhWsBbTQf6/We7yY7mnjwvVir8HRazLWfKpZfFuQG/VboDr6QXFMF+Hp0SGBbvaqEqdPAykMP75yIq8QL5ixN7WBMHVxLHIpJ01I6k/wCwmcxp2xslYrWLrve/oSNZbewfEe74jRKEha4KVFG1zz+dpEcKw9Ngxe4bkAL5jJT2b8NerxOmbeGmxcnyXXX42nWyyljzTudZLEGP4R4tiNf6zyhUtvPPjyvTf9RMLI3jdlpsx1y+La+g3jdGtPcSmZSPKb5auLzz/OSt06iqFqqfy2tqNbX2kiKxtmSppKLwDtEKNWrhqgCpnOS/uqT7yehOo9ZIcSxC01ZqdTurXJU+JT6Tz/Ho5Vlocfph+7qMAx2J0vJB3B1Gs4JiuMd++Ysb30li4P2mrInd5rjqdx8ekfdBze3RuIYoLzlN7ScYWlTZibaaa7yG4l2kCixa56A6mUTi/EXxVQXPhB0X95McN3rsvJJNQtjqhr1Sx56+g5CLVcMbgGTWF4eyLcjVguX0J3izLZ7dev1m+3n1+k+HUbk+Qv8AIT6G9ltK2CDH9TE/WcH4fh/EfNb2PoJ3/wBm5vw+l5Zxf/qMO95JfiyNAOIdoF5oJWpFakaqRV5KuJZ4BoepANBWkCaaNN2mjQkC0E8MwgWhqwvUEXcRqpFXgpQu4gHEYeLvIYJmT0mZOc4iUsbfOSqYQhFYkWOkzF4VRqb3PSPYOs5Xu1W9+utvMCe25PHMdIsW6ab362kjwLCd6zOwsqjUnqdhPamBuQraAbgczzJ85NCsi0hRogBQQzNzLWsSTzP2hyy5wpN1NIaSUwKYuzC2m/wl77B8E/C0y7C1Spa/ULyWU/slglzCo4vbQD950JMSeU82V1x6sZtMs15oFitGqed42lQc4ZT03SraGSuTEqjCJ4niqUxckfOKZaS4yqB2v4K5rs6qTmPL+kY4T7P69db16jKv6ULEy4YENWPeGm2TkeZ87S0YZtNIsJbwPJJOxRMJ7LKC6szH0taU3t4KeDc0MObMq3dzqRfZR5852fimPWhSeq5sqKWY+QnzLxLiLYmtUqudalQt6AnQfAafCP06xuV0k8DTw9TEYUNnykWxBY3u5ubjy2h+JYFExFTKPApyr6WBJ/vrA4akF33AzA/T7SYwhStUufdBub9RqftDa6TZVcGc1+YUEg3vd7ZfveVrjLZahA369Cf2lxr18i1KjH/m5iLb2/S31lOSg+IrbAZmueQA2AvLhUyiU4ZQLMthqwsOhvYTtHsvf/2dv4XYTlfB7LUd7jJRpswb+YaIB8bTrvs4wZp4Cnm3e9T4MdPpLj2pl8WN4B4VoGpNWZepFahjNSK1JKWJd4Bod4BoKcCM0abtBsYaTQwDQzQLQrAXizxmpFXhpAVBF3jDxd4TCImTwzJznPu4DbiSHDAKWYroSCM3S+/KCp07CDqNN6xeHChjtmMk3wIWi9veAzX9NYrwx9ZMtqrD+U/YyW12jHZ3G3UeYuJZcPxXIRm2nMOz3Ecr5D6j9xL1V4e1RM9M302g8mOr1phlucXXC8RRxow+Jm4xVtjceRnM0ZkazZl+Ylm4fwvD118VSoCN7PBprMllNQ1PCp167wPEuBhKFSrq9RAHW+1wQSAPQGRmHxJ4efGpxFA7Vh/zU8mHMeclMf2zwpw7tSqIWykCnUbJ63v6xY4pnbEz2c7QUcUl0IvbxIdGX4SXRQL2nzTW7YmnWU0bKAfE63u2uuXy+86fwb2mYbu71a67DfwsD0Kzbs+xhfW26rT248SNPBKgNu9rKp81UFiPoJxXBHe5uD7refSTvtQ7ajiFSmtK/dUrkE/rZrXNugtYSoYXE5T5HdTrcc5rML6sc85vUXENdfLKPttHuDDMbn3BZR1JPvG3PSR+AqB6R6hvjZhp9rTbEYnItl3JO2m5sPpMLPxrjVrr4JcUoAazG2p1so0VRbnblIDF4MoTTXQKSXqHYX2uf2jfZziQokM5yqPM3OlrenlOm8D7G0KoWtWBbN4hSPui+ouOelt4ZLvTstSbUrsb2ZfFsqqGXCK4apVYWNVl2VfKdoCgABRYAAADkBsJ5SpqoCoAqqLBQAAB0AmMZtjNMbdtGMC5hGgakSAVDFakPUMWqGSlAXMAxhXgWMFONDBNNzNGhpRo8C0K0CxhpAuYu8PUizwUoBUMXcw9SL1JCCJnk1Jns5EBi8Ay6Wij8OYjadcxvB0Y7RQ8HWx0inkrvRyvA0MrSSrVQqsTyVj9I/xvBCm5lK7RcTv+WvP3vTpHjvJnlxBYqqQwYaHcHpOjdge2qC1OuQt+ug+BnOH159PlO6exjs1hlwi4mpSR67szB3AYooNlC322m2cxuPWWFsy4neIcJpYpFsCqmzGtYqcvRb9esY4f2EwqktatYjRe/qADroDJeo3fVMikWSxa3XkI1i8T3a2UFmOioNyeXw85jhJ9ejO3k/UcOyuHClc1XKbjKarNv0LXM5xxT2L1K9aoxxgWnmPchqRdgh5N4lA6X1vadVwSNa7WJ5290eQ/rHkmuP8AYxz7y3b5h7T+zPHYJGqui1KK3vVpNfKo/UyHxKPnaUu8+0qqq6sp1DAqy7ggixv85ynivsNwzUnOHrVRW1ZM+XuydSEIC3A5Xmsy/rDLFwKEoWzDMLiMVqD4eqyVEK1EJV6bDUEb/wC8b4JhFcVmdGIRMwINspvuYreDJ1KYSi1IgFWUOoK5gRdSdx1ljo8LLUw/LUE+QO/1j/ZruMUi0MTV8IpnuaxYBqLDWxPMHoekwYsotaihFTw5kZNRewJI6+H7Tx527erC8QnFeDV1ovVKZUtmU3F8oYAka/zD5zrnsx7SricKtMm1akArLzK65G89LD4RX8CK2Dw+xR17twToO8TX5kLbzle7LcFW/wCHNU4fHUtKVb9OIo38Hqy2sR5SY5VLHX7zVpQx2sxmAOXiVAvSvYYygLgDrUXlpLphMYlamtSkwdHF1YG4ImrKwRzFqhhKjRao0srg6jRZzCuYu5kpBOYIzdzBEw1pGpMG02JmjGFWjmCczZjBOZKUBcwDmFeAcwU4BVMVqND1GirmRa0JmTQmZO0jpLAxesSAZXeB+0/A17LVzYdz/wDprT/7xt8bSwcT4jh6dMVXr0lpnZ86kG+1iLy3Cx0zlUDtxVKgmclxLm5J3M6Z237S4WtTKUWLMTYGxC20ubzmlYXOs9Hhlk6w8t6XUFtBubADzO0+reB4JcNgqabBKQv6hbmfP3s64QuJx1GmdQG7xvRNfuBPpjGqvdlW2Itpvryl8nU8fHHOCcZxj45xhSPGxL5xdAo0zH6ac51Xh65iVL56igCo+2pFyoH6RtIbgPZ5MMWKA5na5J3tfQegkV/6d4hSxdSrQq0lp1GLMXuRbTdRMZk9F/8AV7xOMSghLGwGnW56ADUnyiHD2r1SXqjuqX6KX+Kw/iexsnpv1tNOAFK696anespZRU00toci/pGnr5yZV1Uan5zSd6yv+efrenYDQfCeVmOU5Rc20G14rT4nTJKhgT0Bm1DHq5shuRobcorYNwy+vnv2yYilUxNJ1ULWKMtdeYKsFTN52v8AISt4DhGJdU7oHLVOXMDYa9Z2Dth7IvxteviRiMlWoQy08l6d1RVsxvfXLuOsqXYvA18OzUaosyVCpXcXU208uYlyvriz1vI92G7G4rBYk1MiVzlKqhYBLsNWMF2koVOH8RpvUysSqVWCLlplWLLUpgdLXF/OdQ4NSqAAArl31B+43lf9rfAmq0KeIBBagSHA0/KY+I78mAN5jL7dp2evwbC4d8Mne0PzsHU/MakDrTR+aHmBfXpJHH8KpV0V2u6A5kxCaVaZ018/PrKb2E7Y/hV7qtrQLaEb02PvW/lO9uWsv3AMiVKqUSDQbJWpZTcDvMwcC3LMt/8Aqk1Nluq/2qw+PSg3c1UrUGQq4qKC4VgRpz+pld9m/aCrhqtLAvTBSo5yvfxKcpO3Twyw9ve0P4SrSoIL94DUamNSLkqtvUg6ST7OdnEpEV3X89l5/wCGGGo9dd4puUbqxYKjRZ2hKjRZ2mgaDdoBzNnaAcw048YwZM9aDJhKNWM0Yz1zBFoSjxjAuZuxgHaG0mlQxaqYVzF6hhKAVTF3MJVaLs06OtaEzJqTMlRzB1B5TekhGlzb+G5t6226zxYS9p7HkbhNIvWEYd9LxCvXnSOXX2M4kJxJb2Aam4v9Z3OljO+qE/oXRf3M+YezOLNPE02BsdRf1E+hez+I/LB6zDz7lb+HVixpUu3kITGoaiMoNsykX6XEUVtPWSVAWGszxu2mXHLeB8A4rhKjJQtkJOrEFNeep0MsFXspjKv/AMjGakaqgbT02l3FW0o/Fu1TYXHuKobuSihSFvawuSB6maakgzK0bAezrDpcl6r1N8zNp/2jf4y34OktNQiLZQNLAW9PWV/C9usIwv3tj0YZTJHDdoqL6q4l9psbjlXnG+0FLDDxmzH3V5n0lL4XS/EVnqkWztm9NrfSWHtNhaeOC00I7xGzBgCcoOhBI5HSe8E4U1EBXGvXkZnld/Ha1+JXCYZgPeHrl1jf4RWVlcZwwKsp1BU7gjpNqYm9RSRYG3nFMQtck7S9jjgi9RCXw7XsG8WS+yuOm1mkV2e4vXwpNXDMGS4DYYkkEXsBe+huZ12nwJcxaq9StvZHP5a9bIND8bzivbXBJhcUxwxvRbXS+VHG6q3MXv6bS66u+JTg+fHcZ796ZCqVORgfBkAuCD0J+onXajSn+zyr3rYiuSGNQUiSBbK2TxJvy0vLZUMUu4FBqNFahhahirtK6RqxgWM3YwLQ2ni1JmhM9vBsYTjxjBMZ6TNGMKtS0A5m7GCdpLSgTmLVGharRWq0JA1GgGM3cwLGUXhEyZeZLpHNEMJzg0EJeet5XlY6SLqtrH8S2kjGixGpDgFLNiKK9XAn0HwmiVyrOM+zHhLYjH0rDw07u55CwIHzM+g8LhLMT8p5v+T3KR6f+PNY2msPSuR5R0faDpjpNyYMZppldt954aCN76K3+ZQfvMSesY5wEVjuxOBratQUf5Cyf+JnmC7FYGibpR183c/vGsTxmnTHjYKB1MpvF/aKC4pYZc7E2DfpueXnL7z+J639roCvSor4QqL8FHximHxPesXXVNlPXqR1EhcFw7PZsQTVfchvcB8k2085PUtBpD7WpdfhhYDGVKlrUlF/4m2/3hlM2lBTOK48K2TH99Tp3uGXvGpOOjupt8LCVv2g9oMBWwRpUais6kGmlMXsVtobDQWvOn4rBU6mlRQw/hO3y5yr8X9nGCrtnytTJ94U2Khh0sNJZj/XbLeyf/65Tax72qCetmsD8tJaKs9weDp0KSUqShEQWVRsBNapiQrVMWcw9WLPOWBsYJjN2METBTjUmDabtBmEg2g2M3aCaQg2MC5hHMDUMFKQGq0UqmMVDFahnOBeCM3YzS0UF5MntpkrnNFE2BmTJ6nlBxO0XwGDatUSlTALuwVQSALnbU7TJkU+Dfr6T7A9jV4fQy6NVezVXHM22H8olmaj0mTJ5L2beuc5HqC03nkyWI9ZrSJ4txEqDb5zJkOdXFx3tT2ias7Uk929mY7+g6SW9nHBr1u8a1qYuB/MdB+8yZLlzHgb26pRjaTJkOLqMIQGZMmsCsM0aZMlQB4u8yZK4pWizzyZJVgTQLT2ZDWkDMG09mQkG0E8yZJVhd4vUnsyCnCtWLvMmTkoDTW0yZFBe2mTJkqv/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3.bp.blogspot.com/_s8i82eo77Go/S6uKnxWyCaI/AAAAAAAAAFM/1S_dTrCLFXk/s1600/664-05-01-08-orand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980728"/>
            <a:ext cx="2952328" cy="403244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998632" y="5373216"/>
            <a:ext cx="6885736" cy="1384995"/>
          </a:xfrm>
          <a:prstGeom prst="rect">
            <a:avLst/>
          </a:prstGeom>
          <a:solidFill>
            <a:srgbClr val="FFC000"/>
          </a:solidFill>
        </p:spPr>
        <p:txBody>
          <a:bodyPr wrap="square">
            <a:spAutoFit/>
          </a:bodyPr>
          <a:lstStyle/>
          <a:p>
            <a:pPr algn="ctr"/>
            <a:r>
              <a:rPr lang="es-CO" sz="2800" b="1" i="1" dirty="0">
                <a:solidFill>
                  <a:srgbClr val="FF0000"/>
                </a:solidFill>
              </a:rPr>
              <a:t>Su mente debía ser pura</a:t>
            </a:r>
            <a:r>
              <a:rPr lang="es-CO" sz="2800" b="1" i="1" dirty="0" smtClean="0">
                <a:solidFill>
                  <a:srgbClr val="FF0000"/>
                </a:solidFill>
              </a:rPr>
              <a:t>, </a:t>
            </a:r>
            <a:r>
              <a:rPr lang="es-CO" sz="2800" b="1" i="1" dirty="0">
                <a:solidFill>
                  <a:srgbClr val="FF0000"/>
                </a:solidFill>
              </a:rPr>
              <a:t>que estuviera dispuesta a buscar siempre las cosas de arriba.     </a:t>
            </a:r>
          </a:p>
        </p:txBody>
      </p:sp>
    </p:spTree>
    <p:extLst>
      <p:ext uri="{BB962C8B-B14F-4D97-AF65-F5344CB8AC3E}">
        <p14:creationId xmlns:p14="http://schemas.microsoft.com/office/powerpoint/2010/main" val="229642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332656"/>
            <a:ext cx="8229600" cy="1143000"/>
          </a:xfrm>
        </p:spPr>
        <p:txBody>
          <a:bodyPr>
            <a:normAutofit fontScale="90000"/>
          </a:bodyPr>
          <a:lstStyle/>
          <a:p>
            <a:pPr marL="0" indent="0"/>
            <a:r>
              <a:rPr lang="es-CO" b="1" i="1" dirty="0" smtClean="0">
                <a:solidFill>
                  <a:srgbClr val="FF0000"/>
                </a:solidFill>
                <a:latin typeface="Agency FB" pitchFamily="34" charset="0"/>
              </a:rPr>
              <a:t>¿Encontraría Dios una mujer que llenara estas características? </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395536" y="1988840"/>
            <a:ext cx="5410944" cy="1828800"/>
          </a:xfrm>
        </p:spPr>
        <p:txBody>
          <a:bodyPr>
            <a:noAutofit/>
          </a:bodyPr>
          <a:lstStyle/>
          <a:p>
            <a:pPr marL="0" indent="0" algn="ctr">
              <a:buNone/>
            </a:pPr>
            <a:r>
              <a:rPr lang="es-CO" dirty="0"/>
              <a:t>Por supuesto</a:t>
            </a:r>
            <a:r>
              <a:rPr lang="es-CO" dirty="0" smtClean="0"/>
              <a:t>, </a:t>
            </a:r>
            <a:r>
              <a:rPr lang="es-CO" dirty="0"/>
              <a:t>l</a:t>
            </a:r>
            <a:r>
              <a:rPr lang="es-CO" dirty="0" smtClean="0"/>
              <a:t>a </a:t>
            </a:r>
            <a:r>
              <a:rPr lang="es-CO" dirty="0"/>
              <a:t>mujer más virtuosa, más santa, más hermosa, de cuantas mujeres han pisado la </a:t>
            </a:r>
            <a:r>
              <a:rPr lang="es-CO" dirty="0" smtClean="0"/>
              <a:t>tierra, se llamaba María. </a:t>
            </a:r>
            <a:r>
              <a:rPr lang="es-CO" dirty="0"/>
              <a:t>Sin embargo, María no era una hija de un rey, no era una princesa nacida en Jerusalén</a:t>
            </a:r>
            <a:r>
              <a:rPr lang="es-CO" dirty="0" smtClean="0"/>
              <a:t>. </a:t>
            </a:r>
            <a:endParaRPr lang="es-CO" dirty="0"/>
          </a:p>
        </p:txBody>
      </p:sp>
      <p:sp>
        <p:nvSpPr>
          <p:cNvPr id="5" name="AutoShape 4" descr="data:image/jpeg;base64,/9j/4AAQSkZJRgABAQAAAQABAAD/2wCEAAkGBhQSERUUEhQWFRQVGBgYGBcXGBgYFhceFxkYGBgXGRoYICYgGBokHBobHy8gIyopLCwtGB8xNTAqNSYrLCoBCQoKDgwOFw8PGikkHCUpLCwpLCwsLCksLCkpLCwpKSkpKSksKSkpLCkpKSksKSkpLCkpKSwpLCwpLCkpKSwpLP/AABEIALoBDwMBIgACEQEDEQH/xAAcAAACAgMBAQAAAAAAAAAAAAAFBgMEAQIHAAj/xABAEAACAQIEBAQDBgQEBgIDAAABAhEDIQAEEjEFIkFRBhNhcTKBkRQjQqGx8AdSwdEzYnKyFSSCkuHxFrNTc8L/xAAZAQADAQEBAAAAAAAAAAAAAAABAgMABAX/xAAjEQACAgMBAQABBQEAAAAAAAAAAQIRAyExEkFRExQiMmEE/9oADAMBAAIRAxEAPwD049jGM49g8c9jM4xGPRgBM42GMAY2Axgnpx6cejGYwAmQcZnGBjIGAE8DjM49jMYwTwxnHgMZjAMYx7G2PRjGMDGZx6MejGMexmcex6MYxjHsejGBUXWqFgHedC9W0/FHoOpwHJJWxkm9IzOMzilxjNvln0lVqWJsSsXsDveD2E4g4Vx0VjpKlXgk3BFt/UfPCLLFuh3iklYTx44zGMEYqRNcYxtGPEYIDWcZx6MexgmJxg42jGsYwDTGDjYrjGnGARlceAxvjwGGFMBcZ042AxmMAY0jGQMbAY2C4ATQDG0YyFxtGMY0jGdONtOMxgBNYxmMZx5mAiSBJgSYk9h3PpgWFHgMbRjIGIM5nlpUmqmDTpsochhYFgrR3YTOn0wspKKtjKLfCaMejCXnPGWYVnVaasKEeY4UksASCxWeUGLkbYN8I8XUK6FtQplTdWNwDsdrj9IwiyxY7xSQajGYxilUDAMpDA7EGQfmMSBJxS0TojjGmYrKgljAgn6An5TBj5dxitxPi6U8vUqoyuwRtKqQ0myg27E9fTArhecObFNqgPl+UagURofy1Ky8/g8yxGzQw6E45smetROjHhvci/meP0kg3IMBTbSzE6dC80lgSAenrgT428yn5eYRtQSoqVFECxjSogcokMLdTN98QcUyzZ3L0KlFXd0ZammmNekv8Q0gSBKG4BAM2i56jksjlaWXRsxTUtUGphUpsxmzaShBgryja0d8c0sje2dEYKPDndWu+eUqlRRUiaTPYFXPOxPMNSjceh+S/Qo1so6+ZaokTckPIkdjEGCD2x0HxBWZs2gp3oEmQEXQBoaDtyEEKBEb4D8a4NmswBHkTMszMy6oUCyhTp2mx6npgp/RmvgTymYWoiupkMP/AGPcG2JtOF3w5kq9Krpam4RgdRiVBGxkWBtHrOGenT1NpW7dhjshkTWziniadIijGIx7i1KrSps4p6oDH4guwJG++22/0xS4VxLzVGoaagA1L1BPtbcHYnDLLBukxHiklbRcjGIxLoxjTitkzTTjGjEsYxGMYhK4xpxIVxiMEBFpx4LibPcSoSqotQhk1Gomkr1mC5Ol4EhSeoFyYAnhfHEqt5etTU6AbztpZZOl5tAJB6HpiUc0ZOh5YZJWEguMxianlyxhQSewEm2LtbhuhIN6hvy8wWBy0zEy7E7DYDDymo9FjBy4C9ONoxHUzqKmpm0z8IIOqpzaToCyXjqBf0OK2U44lRWGl1rI0GiwIeCA2qCAQNMmT/LHXCPLFfR1ik/heAxmMDf/AJJS8zSOZSeWos6SvQkMAQfTpPWxJOpWVRqZoWC0gFuVRJYBZJAHb0wVkiwPHJdPAYqcVzopUyxYBiQqSJ1MSIEC/W8bC8GwNZ/E1Dy2dWLAGJ0nRJsGLbBJtqPW0TbC34l4y1HMqGaa1NgEaFejTDD7x4X42MgCACsdTBEMmdcj0tjwtu5DDwjxIhqmjmwKNZVUxqlKhaDCkfDCkGCZm29sLHHs9WzLliwpilJFJGGlWW3mBuuqQABJ6WABwuU6oeXUk5jXI1EAaVAiNVmJO4a9hG5wY4B4hpAVKb05WsEFQOZX7vmImxRZ5h2MbxjncpPrOuMIx4hm8PeN0rnSy6agBNzCQoJJZjsbCwnc4XfEuXWnS82kz6KnI6gmGYyzNU1G7FoiwgIJvE78Lyf2WrVSpTkvTqNQJKjZWJmYiQLkbhSBZhiPKUjQy7Goh8uofvVNyQQAroSQpZdatAncfISk30Cio7QQTOebS1imKaNlqzVGXSJY8oWTcyUO95dSbgHADhuRFWnWlT5o8vylAMvqMNpFplbz6CN8XfDuWbWz03DU0BZlgwzIsoIOzNfbV7doE4kmim4DnMUleiVYwAsNDt1srkC9iBv1Ufhpw3jGbyxVrlJ0jVekQGY6bWudUH3ODT5+vxGolFvu6JLErTtZVL87G7QBA2EmYwM+xuBSp610tUKLJJVAEps56aQFef8ANBsOt/gNCllq5q1qigFJVGlANTgCAT8RRfh6auawON6fAUukXGsqj06tOkojLmky9ORqfltJtJ1Ipne7G0nC9TzGaozJqKAmkiTGggqLdVvY7X9cM2bpNrq0/MLVM3RQwRph6jytPmH8pZZN51C1hirxyizeWrNpL5ampT8UiAoFjKyJix6dRgBOhfwNoOcrVrVSYJWlTJJgoksQo7B237zhm8SVVZ1CkEKDMXgk/kbDDHRygo00prZaaqg9AgC/0wlZiqCzn1JPzM4VbYxAyzitUzWkx+mLBO2FnxtxxstRBpga6jlAxE6QBLEA9dgJxUUn4p4sNF6cKxXXDiBBBBUCSbc5Uz0vg9kOKJPm9DT1AbT1gTsY7/1xzjwgK/E6/k1IqGmusu0AgBgpm3NIaAPnjrw8Gs9MKrIqgQAdRiDYco2F/wAsSf8AoyLeZyorUyhsHEEjeDEx73Hzxp4L4ElGk8Dm1urdbo2mb9TANoEabWxbaiyKFUqSLHdQItNwbTjXh7tTZ5KkPUn8ViVRSBIEksJ/6sSumO42hP4ioWo4i4dhaf5jiq1U9yPrgx4sSjTHmhGLvUM/eEC9yYggExFpGFnMZuVsiqQJ1F2YewEfnjqjlRF4n+C0M2w/F8iAfzxLT4nBhln2t/4wNSrIH5/LHgbid9vrjoUnXSTxr6gyOI0iJ5h7kf2xJlatN+rD6YXS946fv8sEslRPQWxnNr6D9OP4BK5im0N5R1QDBSuSZNmuSb91H98Zz9E1VAenUojSzKAjoulb6lV1gqINhbfGr5fNLRZapCVhWZ1BzKLUUFUUhtDzPKZB26xbCdXyeYeawUVEVuZlZXAO8WJvYmPScc3op5/06Z4W8Sl1XLltbkwpny/OH+dtywG8fFa82JriFFx5NNnVixAWhQIDtKkxqPwgwAz9AxM2xxDh+dqK4IZkKtIOojSe46j5Y6NwXiLfYmr6UFY16FP7SzEufMd9csZZQESCBE6zA7n0Ggm6hfLculZnp1UrPzmlTWzppMz5Yk09Ig1GixiMKlLhVYebXoV9dSmJeSNB2blkfeEfdt6m5MMJO+ITWNCvlqUt94iMqqNIPLWqMZEiCHBMkyJJExhd4Hm2qM9FFI8qnmxCwFh0nnm3xiknssdMZukZFPI+Hqi6jmSvk7nU0VUDEaatILZjqZQomG1CBHNg/wCD/DuYzrNUTMAgUwhJ1BPLYvpCQC2oOiMVEC+8nE9CiHco6MFr06q66pMPV0PSQ0wQFhTTRYsFDp6Yv/wQ4kalauCI05fLpA+H7pmWY6EggnudRxP1aHocuGeDKOWybUFVWLgms5QfetuSRM6YMBZsPUzjl3inwN5ArVwyMiqQEYMzLqIGpWYmWHSdhPbHQ/A5YV88jmSajknqT5tVQT/06Y9BgN4//wALMr3yxb5owP1vthIuxmqOHLRM+9wMb+bOk9Rt64O+H8kXZ1Ap81JiXYgGmEIYsZuNwpAEkG3fA+tkUGXR1LeYWfXPwjY01WBJYrJNzuNsVsUhyufqBpJmJMSbCIMXsIgQCLWxY/4l9w1OpLEsXReisxQswIMmVXTpNhvgWZjUPY41Zvn2wa3Zhn4BWNbL1KGozq8xRADAiOYGZPaAJE73wUziJzOxC1CtMU6jod0cBmLRpkwRqAPw6RvgRwzgrLlRmlZA61H1K8yFQJssXB1wRuZEdcE+M8WVCfKoHy6dI00cyV01OcsFYFRDVIB3FryBhWxTatoeoaOXGjRmy6apZCra1aqpiAg0rMdAD0xnP8IAziNp1KKwrVg08qGoSXeY5IZZJPUzF8C6qNT103LBxQAZSRI16apRRsoAsVJmSTvhoy3EnVvMKPXBy3kV2VGMksX1DTc6lC3PQkkWgi6CC+NZTXmaia2FaoNawrFmZ2kJG+ptUXm3tjTw5k2qZ7J0HZmK5imIJV+VWDm6kiBD2mOacbZekft6tSCP5is+kaqaMh1KEXsIWbwvS2Dn8OeEK3F6dRKbIqrVeDr5YQoFJNp1N8ojAsKOz5zMRrJMALM9t5MY5HkeIaGemWLMCSSYmC3xf3jth44nx9DmalMeYQiFWIRtOpSIVbcxJJvFtO8Y51neBZipmKtdKVVY8zTp3gowUAkyRMC28nGQUHcvxZGBM7GP39cKn8SXmlR9Krf7cV08P8R1CcvUIEm0QdUcpuI279Ti3xnwnnK2XVBRJdXLSzIsgrH4msZMkbTMbYdMzSKn8HM8KfEH1SBUpGnI2BarSCz2GqBPqMdC4x4tzFHiNGjTqEUy3PT0pzc1IQSV1adL9DOE7wF4RzGVzCvVpqCWpgfe0mJIcEQqsSx3/YwxcU4BW+3jMkUxTptJDVOYwaW2kNeac9N8Sk9saK/J0OsL37n9cC+LcN8+m9KSocaSV3Hqs2nti8M0rhSrAgibbEYl03B774530qKXjegfKp3J5v0DXPqThSzCcsdThy8btNKnHVjH/aT/AFwm1HkT2InFYMxcyuUUKAV6DqR+mJ2oJ2PsCf7486AXBGw3PT549UYzMi3QbnHSmyDSN8vUAMFFI9QD+ZHrgpSzCX5RAH/q3rgJCySxkAFv+0Fj+WI/DfFhnUrGkjUwrIp1NqY6gWmAIA5Y674DAL2R45Tp08xTR/varSGBudQghmu2lSZCAiSZJOkDEH/GHpNoa6GmRrPxUgCDyxt1ExJ17nBfL8OpU2FwzCNJFNVERc2qTqkjcz0tJwH4xwVGVqatUVtermK3MaYaLdyJuJHcnCWgUDOOZJb1KNoF+xB7naZ2thr/AIYZwPlMwtUr926mnqiVd1gVCDY6Qlj0OE6pVceYKqK1MkC5PJGxgEGY74d/AXgKhnVq1BWq0VDIpp0oBbknVradIOo8onb2xpN1S6ai9UzDEKQyqrpTUnWLCq1RXY3uQyKxHX54lyeWyuVURoVXoCrrNUPVNRyaiU2sWCkU0FtN2EBzBDblv4bZOmoUms4AuHrNpaIuwUKDsNo2GDOW8O5akVKZakCGLAlNTSSWLamkzJN8TU5faD5ON5SnXfJqlam7PTreeui1RFIZamoAE+ZJVgFuDvEYb/4WeGa2VzWaL0KiU2QaajgrrOpW0gNeOs9DIk4f8/m3SmxSFKgxCiB6xthP4hnqlQc1Rm9JgfQQMCMW+se9DTneLUKM66tNT1AMn5hJP1wD454XXMI4euyq6FCFpzZ1iQSROE7jChaFQggbmdtOkgG/pfEnh7xqFyheoGYU9Kwvxi3L8REgi8TY4by1wHQpwL+FOUyxNQ1cxUYqysW0KpVlKFSBJiD77YGVvBmRpmKeX5VmDUqVWM9woYBdtoOHM54ECGBDBXHsyhuhjrGFzj1crTqsDpYCQRaLi47WOMnYaF3McGyiZgasrRZCgkANIvcjm3v1/LfDPkPBXDnAenlqMCP52+uprG20fXATiS/eqf8AKf1XG+TzbU3lDB+s+h7/ADwzj+AAT+IvB6tR1NJKhCU2QKgldVSo4IAFlhRcmNl7YrL4bq1/KDgqtSo9ZwAWNGmQE0EhhJYgkKDtB9Ba8c08y/kvlxUJGvV5RbWNej+W5B+cQcBHPGKv3bpnCT3p1JuI3jrA64V/qfKBSLGd8NVzUpOEQgU6NN9bKJKKoctJOoEALbtHucULl1Q1GhlI1KRIaAAxAkFTAgEdBAF8KuWr8TvSC5o7SpSpPsZFpn9IxjL+GM2j0fNo1NGoFxIqFVBEuyAkoIsZAGJecjf8mh6iEuIZwtny9NVpNyhH1HShRSxBiAddlk2Hph7/AIWZlatas7BkrLTh0klOZ/jWepgg9f6o6eFs5Vr0wtB0piFDVFZKenUWZHZuwlYXewAw9cRqJk00ZQMrsApKLJIWSBJnrqML8ziliUNXGm5jPt+X98C4wN4fxTMVKa66LkgXaAgbsQDvq+QtvjarmawZR5YVW3LMBF9/774dTQfLCYMbxiquYao0UzCrZ3PwLIkAxeTFgB9N8eHA3aWqsGSGtTLeXEWZqhg26gADpqxFWzFZ2AWlUYXuqxTAHURYDa3r1wfSZqLlMKmoKSQ0XYhmsL6T+EE3jFDjWaCUXJOyk9Oknr7flgPxOrmTTZQdDl1UaUYkT0mbkTeOxwMfhmZanUp5pmVGKAMUgKDqB5zY/EDC32xnKkZKxn8J53VlKFSb6L33gkRhlo5rXYdLHHP8jnGy9EBARTpFQS6lRBYgos29ZvcztODeVzlSiwLFmLGIVXKi3oPbfHH4dnQ5Kix43UmlSjo/0lf/ABhHr1+UyIvGGbxBnKj0VAXZyzhiAVsYmT7wOn0woVKrvKqhPcgFv9s46IRYvpUT+KgwoLFpYD3kGPlhb8K1SucpgydWtdzclGj5YLcdr1DSEo9iv4T01SRbb1wI4Pka4rJVShVIU3PlvA1Ajt646ERZ0KmRBUxcEEHsZBB72OLXDctTpKRSRUB3CKAD6nufrbC9lvOqXZQO8gg9x74M5R6igWCtECfigdlNx74EgJFPJeCOJPBH2WgoLRzOxBFiGEEkj9cX8l/C92vms4WBgaKSnvuWaDG52w38NYjJyCsiSSrBhMCe0Gdx0M4qrxgg0gE3YKWJmeRiSBHLJA645pT+FIwYKy/gLL0amqWdxzF2uWbqTLEfIAdO04aPDtEUzUUCF5YsFU2O0dhA/oMQ5wde+AXFuLGjVy7g7O0joQVuCOoJj5xiPi5WEeGZjpggc66vVbhhf3GI0zX3au/Jya2BnlsGYQea1/phX4f4sLZJ6ratdMtvuy+bCm3YHSfbDXXy+tWH8ysI6wykX+uKWCqB9DitPNUHqUXLJDCSrJ+GZAaCVIO+FXOCAwJ3BH1Ef1wX8DXyekgSERTpIIOlCp+Yj88DM3RLWVWaJ+FSSB8himNgmqdCv4lqgZatO2lj7kgyfrhd8B8Q5DSmHJLi0yAoB9oIEe+DPi0TlnG3Qe9oHvhO8F5kJmhNyysoABJJaIA7bbm0A46CR03h/EGUFWuJEHtH9MWeIkV6bbgOCDG42BN+vXAyqwBvgcOOhawQmxVhp6hg6Qb9NLEk/wCU9RGEdIKbLXEqkOpJ2ESflc/T88DX42ErKGspSTcEggtYX5psAduuNuJ5rUJvvAGxNvqPmLzgbxvJJl8yakakAAolQdAaTq0qACG3ZZtKnuDhHLdDUN2XzAKjpb1j5EgT7wMF+H+IGpmG5l7fv0xS4Hxmqaak1A831gQT23me0GCpF5scXc/xBnU62ZrEgEkwYw1NrYPoRzXEg6apm4sSLXM/0H09Z53/ABNzRinMAQ4+hBEdibfXBXLZg6x2i/b0wo+POImoyJBhZM9JmB+n54l5/kUvR1fwfm/NytMEy1JKaE3IMU1AYE3uOnpgjnaVh73t6XBwsfwuctlaki58qx7Gm6gn30z7YN+X5FHLZckPUlU3CkinBdwGMwAMRXRqJYOrcx0tbEtMR2PuB/bAHM+KKg4lTyYoqabKCanPKkqzHblgQBf+bGOMeKMrTqeW9VlcSCAhYAgX29+2LNUKnYxjNQLdNunz/L8sDq3FK0sAYAYgWBEAmPce874HZLigqKrUm1qwlWKlJhmUwD6gj64vKNRO3T+uBB29mlwkoZ52POZjvF/X+s4sNmz1i21gYneJ2xVajoM9DtF8LWY/iDl0ZlK1SQxWyqRY3IlsNTYoU4z4tNBSagd1svKA5NidmItbefzwXyGcc1TrJP6Rb029DgPw3iFPMItanIUlluNJlbG3oRi5kMwoqtLCAdPzt0/e2C9IyGpFUi1/mZ+Z3+eBviTjWXytNXr6tJdUAWDDEEgkMR0XE+QqHdrEmI7XIH5YAeIP4mUMpWNKrl6j6QGJTy2FyVBIYi9j9cFbAxsGTUHrYzP9v74hPD0Ma7x3P7GKnhzxHSz1D7RSDoutkIqkBgUClupEQw6/TF6qeUe5utxbpP0wTWcb4/4kq0atZAxCamGhSwW2039ACesYp0/EtUPpRz8IIAZhMzO56dvU4H+OHnN1r/jO20wJwBrVTygAGBab23v3xSMQtn0J4SoV/srLXQo5Z4DKw5WRSvxQYBLC/wBcQnw/UPlyANNRGN12UydiZOGjL5xKiyhkKYPvvibTjleNaGjlaVAluEJVgVNULcaWj6mPyx5/COWMaqReJjW7ketgROC1OkBiPKZIozktq1tqAM8u9rk9/wAsFJoW7KWV8M5WmhVKCAEEQC/UyRJO2L71itlAiOsnf3xvmaMowG5VgPmCMDuF5Z0oqrghhqJBIO5JEwTO+A2FbQtcd4zUplga2hAYtFNDO1hFyTHrhc8IePKuYFSjU1aCWKt1tErvIQnp0+cYg/itS+78swNTqZIkQqyfbCp4XrJRzAiArjTI3BlYk33IxeKToVjH41QGjUnaNtrjY9hfC54U4TozAcMGUU32k80ldO1+Ua7bBhfBXxNnAQGddVIkSJKagCJXV07W74FeGcqqVfgDGWuHIUidLJ1sCJGx9Y2MnQEtDFmq97CSZtsoAEsxPS036Cb4WOJlQoqkaS7ypWUfQIpg3JOgkm3UrsIw45jIq6sFBUMNLANJiQSATe8D5e+F7j+tqiAhdJUU1XpuSojewCrHUCcTkt2OnopHOsoAJ16VeCII5lZVYGBYTMfsHPFxLZJKiiUeupDAgRy09I9BzVBA7g4Xs7UFKoqlV8vWxmNQhbqttyJg3gyNsMlDiKPwyuhFqTpWQRMBaqljabRq+pGEraY3xkPD+N+Q1JCTDmW2M8h2G4AOkTEQvphmesCD19YPXtIvhS47RU0xUBLeY2uXglwksqCBA2g+rdowUSo1GgqgAxYRMR+Ex0MRMeuLRlYjjsX85xwhKNQAiXNp2YWuOpjva+3XAJuG1M1nXp0yoLMxlzpQBFmST6C3XBHg/CVzOtGrCmVqB0+FpJB1bsIiOx7Wwe8O5VUrmnRk1QdQ1Ro1XCtqaSXI1Cw622nCt+djKpaGrwsRw/LvqKFQe+hmNNWBubSzHrtzG8jE+X8ZCpVclI0KCRI1ILkknt7dYEXGBVDgC15q1GLQbhlc7wWBAIlRYC0mCRY4qcX4MVzIRWohzR0JELpKDUgCsunSQNuu0yb8yX0u1toOcI8Uq6AVORnB5diSCSsAncgW1EE6CYAOOU8WzLVa7szEyxaSQSwIW8jcmJnDo3hGq2osEWXD8j05A0i0ArF5sIufXFNPByME1PUVwiqdJpFZRQk3IiQBIkwcWTolSDXhHMH7DQeJCisIAG7ValgdyTIt0ifc/Wz9PmVqgGtCJF9M6lO3Yn8sC8jmaWXpLl0dEVBElw1VzJYzAhDLGQATsBAxQz+W81jqddMQpWVM6pJJMiRvG1x81V+rFfAh4c4ZSy1E0adTzebUWCaASyoIABOwQ3ncmccx4lV++f8A/Y/ru5x0HKcDejpCVCTN5IIIghQFUWv6wAe+BlbwCKrs1SqylmJIQKQCTqiWuT8sWUkhaCfgesFyFMm0PW/3zj2R8Z0aeYY1CNLRpIvEyRPX5ifXEuU4AaVFaSOSoLEzyzqIJNhYdr/PtVq+HIBNRUq9QpGpj2ANhpBvyyR1MYm/5MKpD7wTjlHMjVSdWAiY3+YNxjmnjrQ7VdRh2akVJZQqKiv8QImWlgBIuMFvDPh+tQNXQpooSF5yeYaSOWADqkzMdcUPEng1qmpizMx0JyJKjyg0GSRYzp/Pphouum/0J/wqzwbhz0bc9WsDOy+YiBbdRIMjB7wxwn7BlPJd0ZmZTNMMo5Fgk645iBe31xzzKeH83lRppGoaZIIsqkt3ZCxIAi8Ei2HngmXr11pPmAy+XqLq6/GSjpewAW8yO0R1wZSvgKrpyfxoB9qqNJAZiR2vijwrQWJY7WAkCPbuOmHfh3g1vtLvmWgGQCtRCd9+YERAFpB3nqMQ+MuIUQFoZYhkQSX0qrOQSsSoEjrJiYtaMWUq0K1bH7g3jihRaqtTVciNI1TEg/mfyOHug4dQymVYAg9CDeccrPD+G0ydOXrVyd2qVWRTPYLB/IYjzXiKoKfl0wKSAEKiSwuLAmoWJ/Lc4i7syVnW3AAvbEOYz1NPiYD3KgD3JIjHB81xWrYCpU8tgG0+Y+mSAdpxU0XJt3vgNMfwdvzHjHLJOqtTAG5FRWj5JJwHzn8TcsJ0a6kfyp23u7LjkqR3v7D85xjzYtIgb+v63wHD8jpIa/EHijI5pwauRaq3QvWKAf8ATTJAwDrcYooQKGQylLbSW82o0+7NHvI2nEFFPxd9pv8AQ4H56mSJFiBaRI9P74KWjaDGV8TBSfJFFJKglaSTEwxkgwNojFtOasaj6WlQY0qq2kMSqjTPwja/rhQytJXawqIyi7W0wotBidRMwuxMXGL1XO6GmVLBSGMhhbcgSJ2E3kTEWEo9E2PFMqRP539evXrgF4iby3yzRbzltEWIZZE9b2PQ4j4H4xZIQ1RAJIAY808xWCImYvAkg33w+ZDjyPTkKJ2K/Eto2A6W633wzyuqaNGBzPi+TWpWcodAFoB2katux5R6wPXFzg9Bvs+ZpjY0nn/SIP6xjoCcS81uZEZdoZBG3SQYti1lcjSDEpSpKGB1ciQ+28rtaIxNTpUVUTlXDmBy2SJ//MiHtEup+sD6YOcZpt5LaRMCT2UDqT0GD+cy1NakIlNQG1CKdP4oswGmAY7RgH4oGqi4dywVWIkmwE+u2xxRTszi0Jfhgf8ANjedDR1F9xYHoTsNwMHTlnSs7JKkgAbgzDi0gHYt06YTeF53RXpsbKHE2mxMMIkTY98dHzuXSOUaGLLuFBseukk7FiQT0w+T+omPthdeMHL5emyKSrVQPQrLGTcQNOgSPXeRhVy9Y169DVIXlLEod2Llm2lhBKB7GRMwMXs4r1BS1Woo2qRAYEQCsH8UACLfFMnbCxxTLlac/AS4dRqso54IEwMc0UXf0eKvEaepwKsXZtIXYtfcHeIg7WF8Q1PEtBJTS7VBuQoGq0STJPsDb23wl0earrqAwQCdMwNXefW5wUzVIhiFFgZkWmRi9EKD6eJ6Ki1NfMb9yTFjJ2/PFNeNA1F81KYQsAzadRCzc8xIHfrgA/FqaG7KTeeaLgi1gdxI98RU+N03tyAHqWAPzDe/64ZIXQ25/wAU0GdFQcqHUXRiNjbSQNN7T3t2x5vFiBT5Slh03v1Ezfv+zZZKA81M7XKzc+xbbbfAmgHUkszKCbiBHfpf6Y3lGOgP4wRMuGY/ekfDeRB2Jv17nrixwnj71aRq1PLpecStNZBMQQKsRJGq3sBtcHmmVzUtLFRSB1aWFngghDNyDHfvhmy4r8QBrVno06YlUGkLsZ3EFQDbcE9O+FcaN0cs34woUZQHznAQhZ07g63Z7DV/lXaewxLR8W0PszVKlQAhWGhGIYOCx8u4EGCpg2uSBaMI+Z4LlKCqK9RnqXLcwFwDMi9i29ze3U40XOZG13dmvpFREWYbcxKgRaINwJuZ1Iw1UvHVFymuoF0i6gEKLCYFS7n9DEdTi5lP4g0KklNS6ZJ1AGQACxnrHYA7nC7wngOSIapUCBlgBQWqFSyhr67FrdSY1CbzEOQq5ajVanKBS0BxEwbangi47fpGDoA05zi00mqrTqAEsscwAiJLxsJNrgzIMRhGr8YPmGp5aa5/kWO0wwvb9jDV4l4/UZEp04FGGZVpxdAwWmKjTBYLzELYFwNxgNX4WrMQu4gyAp3HYkT12wV0dLRDxDjehwCwCcwJmCrKymCPXSwDDo5BvGLlGuGGozIgkDcTsp9fT364XfFK09VYM5DB7C1puLATsYuepPQY04Nxd3Yrp1k3NgGlrExYRN5Eb9zcu+k0y3nKkpTgzAIn/SSB+mNlqggGYBO59Zi/TY/PA+rWhFBZZE9o+IzDLIPz+uKVTiDVKhgDStTzNAIuxgW6kapaALSTg3YXIZKlCE5QPc7HbbrPS04qmmVYTvftIw1+H+C0mprUqMKrkXo02UFdQbRq0nUCWi1oBvJNpfEvAUCCrRXTIuomxmJ3Pr+ziMppdKx2KtOsoH69QMVatQtABsD7Ae+L1TLAJzGCY23M/vbFBsmNgZHb99cUu+BJG1U0Yo5UzJIA26i/f+mBD+IJsqwJ3hS0RBUNFhM33OrB7P0SQEi1r959sLFaiVYiNiwH1EC3r+uN5X0SRFRUU219mEDpB6ep/Zx1vw7mZpgAiQROxe4ECd9r/THPvsCeUgYjUzbwSSYIKqOkSLnBnhVUrV1BoVZgTG5g/O35R6Cc9hiN1bOKjmJHM2rofQfmDgjR4qLIfxGI9LHp+eAmXqCsGZjvZe4gQSB7jEAzEkA2g7i5tb9j/wAYjRVF3N1rk/5jt/bC94kUnL1QBJK+20E/Pe3pgw9QdDO/zwHz76gR+GYPqCIj5gEYeCpmk7Qi8LygdapMWAAkxdiQDPYG5x00fDSbSF5KZMbAj450jZpJgCwK98LPhbwu1Sq6Q60manFXTIWGllO0nTYjbfqcOWbytKmlohdZKlSxOkmQFt0Ej39Zw2V2ycNA/NyUUD4RzAEAkCL2Btvqvc6exwu8aoh7AhVZkixEKFkL8h89sMdd4UUmCqFDLMmWI0ySRItoAEfzD5r/ABghU1HmbQI/DZHcn1PNY/qbxOPStlY8zIT1lYPUGw/9nFLxdxQAeUpk21elhb99sW+FvrqLqPwsluhOkEk+k3GFbiMvWcxEkmPTpPrjpjtkJaRTGMhMWPsRiZ23/wDGI/s57H6YtaJUXeE8VNN1kBgO4kxva498GM3zc2knUL2uLbHAlMsaZQoGLKq1G3NiCSYAsoBAM/ocE6fFCqGRMWPbT6AbD++EYyBjUWYHcAX0XPXsMFs/4hdV8ujy0SAApCm4v1Bj5RfFR6qneVkSIuPkd42+oxTzQFlB1dN5+XpjVZilVZmJYljfcmcYGXO46fKMERXQlQDpEgNI+u2M56uirCcs7rv2+hxQQh4ZxJqRKsWFOpy1ACZgkSw/zCP1HXDh4hh0mnpJUgqE0sCFIAuoDMTuWb2woUckXRnmVphdRJEDUYUfMz9DiXgvF2pOEkshMASYXVYkAT+h3MXvhHHdjJjvwTiP2paRdf8ACq0vMgNcNURVJIsFUK28TB9TjoHAfvEch6bAGP8ACAuGZCIMRBUiMc4y3CBlsmKtQMjZl1NiQvlEGaTfyO1/iiAVM7wR/h7xnzDmEViGrVmqsqoGOkDl5iQqDU7EkmdgJkxNoPqhS8SUYzVabhmDR6sg/virwxBqa06GEL3MjRc7bxPSJwa8U5b78vBKlEkxYG6xOw2GFOtmzrJU/EP02xRpsypBjiPFCoNOjpAWZIFrX1Am8bgEyTJNrAaZfJnz0FJpNQUwdRnzGaCQb7knb0xRTM65G0mfUaRCifScNPDaDebSeAJdSBaJBj5SW3xN/wAQpWE+PcXNQSeRg0gD8AMsnlmxgwI9iDcYcuH8TStlKLEU1V0HIWG4mmVMno2px8uuFXxXwojKGqPJGh1ZlV9bICTba4kgRf54U8xm2RaYblUl2WwUySA2pgPQW7H1xzKPqNHRJ7sYeI0ghYCWbUSp3Ui9jPr+mK+Wy5ILOd7zsL9h0AxDnOKaqaGQWCjVIIuZgz1JUrt198ep6mpkBlE/zenbFoaWxGR8Tz7CBSHsxvMdu+BlLME138wFVqAkCIlgOXfaYwYGWNNI06WVbKbHuCJvtecCstkahqFnZTqNwZM9rERAxT4KX86WKpKgMGQAL8W0nex2x5+ZrwomRuBLC/0/LFvJKFVpGo/1vf6H88SIyuSLW9Op6x7Rf1xJjUY4XxZUhSNViR6AXBPqcFMrX5QfwuZO2qx+tydxgRX4YlJhpiTPUsxJsCT0FrD1GLLVdAtAOwHeO0/pvhaCXDXMyBO9rg36mdhixw/hJqAu4DJqHKCCTDAxbbVPp0wMy7ll/lM/MkX36Raw3Awa8NVyC66iSjSVI2gB5joJ03NhbvggYxUaw0qNSgn4FkIokhkhdhqAKxHUnC/mMx9+d9IcazGkoutDBjrzKO8T8zorMUqC5uyjkYqbAiSpJXfe2EfivFG83cnUqg6d7J7XlgJBg39sT6wpG9Z1D6kGkFp+EQFOkr7LA2+eF/iUsRpCl6g0u55viOnQLWlgTa+/c4nOZ1apExIcDmBYtt0myiPQKLb4hyalqYY6k3G+yyZ0kdb3bcye5w39dis1TPKKdSooIjzNJAJGqFpJ13hpHaOuFyvlypm6n1A3sT02gjDXlQoEIFEBzMEjYwR3Nmg4wmYDMQvMUEWRmudwSJAUQPpgLJW6FasVec2Csw9J6e2JslwOvU+FCBG7cov6nDWOGlr6WJgWCFdW8nlFxvABPW+8YXhte+pdI0wgDqGtaBMwJ69h03wf3GvgfAPTgtVVqLUKF303LCYWRBYkQJItF4H8sYGtwt0M1GpsoBPLUQhrfCDPz/8AeDFDwzUJDVY9mYgD8IEA8xkwLi+NanBVRGYKSFEsQCep2H0B7X6Yyzrlm8oA1h5iKqlAskhdahx05gYEx1ttjA4KSYkbTJP6RbBn/hzsIGXbUCTdCDEgTzDuCL9sS1PD9TXC0033alGkSf2N+vuaPOkL5QNTw47Mo+7Yk/hYFj3vBA9zipU8PMbgjSbzJNiJkxMYL5fI1VqupOpQpgotirSoIMDStzJiZHzwJq5atqAaS24BmTEfWf7emHWS/qFpBDg3DVTzJqUSXplAzXCayATzCByzzbjpfBTwP4MZm+0PRarTTUFHKqhxYM3mfEF3iCCYB6jASnw5zU+9Bp6YcFVDEwA0dpAj4oA/LBnIePK6laSU3LM4Zib1GLfFAbaR+gPQ4PqzNBzxXRW3nswZTLiA2pSL63JPMxKgL7nYYWOB8Rg1VoO9BWcyyhdEXKKw+IWGxYiR3ODHGM8KyZUtGp3Z6l5EksCPZBAnsTHXC+uXbyD5pRUYJCgBfLDHWjSBKsw6QxKmTAg40aEehy4JxOi7FM5T10WOqAJAYQAXG7CO2x6HDXxDK8OWiDSoZVtVlilTaANyZEiPXCflctT2BM9LWxezuYWmqqZhmCCPXc+wAw8o7DFnPa+UWlWcAHTrcA9IDQB7x1wcoZ3/AAgSRpYEEG8Agm3QwN8Rceyg81x+KdXrLC/sI/XFFKZVbmAN+8jbCSVlE6G3M+LFfLeWRU1shU9VPNI3vJnYdvnhf4pWFRCrUgq6y8qeZZDDSC263T/sPXFKjWJM9QBfrvcjG7EEG2x+vviSgo8HuydM+FemCquggBakaWIkAwpBK+m2NyA8qogHU3KGiAJgXt3vjSlT1sDBaouygTIGwj5YJZDIVEV2ZdOmZVtzLAEWt0iMEJRyZPwjadyLkdJ6T7Yu6JcwJ9Yge/77424BUpUyVq0S7dCXKgAb2YXMdQYwzU1o11mmnlFalIxGrWNarpAjSu8z1Ppgt0gCoMuy6oBaFlhcbXm+/wArXwXyXDlNPfS3xvFzpAUBQJ3JsPWfTBHj+XLV9JGlHcKgjT8AuxY3A1vEQAb2nG/BMqq5ppOhFbzdJUwUTUdSlukgX3vidjAqqUf4U0ktufwhABEDr398FMv4PVyXLsCycwPwifhtvqG46bYgyqNmDTI0qCalRi7coR2Z7jpqbeBNlGD/ANrWsNFN1NMaZgwahMmI3AsCfSfbGAL1NNFJqaqj1qKGoGmBVVDeZuGIaGW8EbxvPR4mqiqEiXcjl/EEVVSTEqnKTHSScZ45wYavML66omIYKo1AjT8VxFtPW4xZ4FlxUoS7g3ZIAMSCxYPvYyT0t2xjEwrp5bENLCTdDrMBR8RAkwJvNye+ETjPEFDVXHMFgoy3B1MzKCSo6k+vKQcH+Ncb8tKazqB1GqomJ1EASu3xRA7LhO4lxWQE/At9MfEyiBMekn/rbvbRjszeienlAuWFS0kayurdnM6T2hOaImWBFgY0qZopTMGyhIJ3k3+Em5ghom0+uK6ZzSqo5JZ3epEDZl0oAdwTpsP9J6DFPMOIVVJJ3j/tY2jff3PtcuNvYvwM0FDUwsnmEkkAHoLgEmTvJmItPRkymfpZdQKaqgIkMCJYAjcC7X3OwN+uF77KEnUdx0YcxBYE6R2JYDp93HWTVqu5A0rFzF9RbY8zWhQCSR1t6YlPH60+DrQ0p4qRmglNOm51N1N1GkggAWMX/rZoZ+kVDnkIBIgEkTuoiJOkg7dRfslVs1VWtoXm6CAIhZggTEA9uw+dfiXE6tOFDMFCwJJvJkgwR1Jb3xH9qpcC5UO325XYhDUYKImNADACAOkmQR02JONqWbpK0M4JuYUiD5ZCgKG5VYGLC972GOf5PNPRTX5n+JMBTdehZo9ttjgvkc2pGosHZYgVJncC0WUxBn5TOG/bJPuhfVocsnmw7uaZKwNxJXUxk6ZJE3AIgSdW82rsjsHGtQ5ACwQxB3mF25REmwmOmF5OK+Vq0U0UsApK6xphg2oLq0ki5i2++Kz8RDuQELRJs5EhJP47hfSPUt1CP/naehRs4ZwlqWpqpJ5VEEMQGsSpkAEmJMWURuTi6EJbdFUqNtQa9jpItFoHcjChW4yVpqpphTVGo6SYC30AMbqSwk79PXE2T4vsxPNp0qvPCiwK7820ySJJ6YV4MktjUkNlbKoSSKYNt9UC26zEgWBtG2xgAhPEmdFFPuwquZBvPqBNjcEyfyjYJmuJ1CyaqtREiWCEwIiFkGZtp6nC1ms87k6mY3tJlhsAJ3tA64rh/wCaV22JNono591IdiCFLSDsxqDmnuSI+g7Yk4dnAaVRmYtXBQUkNx/na+5i31wHqVrR+/p3xHSN949cep40ROt5SpNyyGBPKIP1wI8V5p1agy2HPY9+U3wfzCgTAiw29zha8f8AwUv9Z/2jFJISLA+Zr1KlQ1OUuQCV2IAsCP8AL074nqVBfUvMRsSQB8v64q5H8OL2Y3H764h9LrhFRyhYghSBaYva5vHSRfBXK8EJWqCrsRJLQQg1KCpEXJ6gWEDFjJUh9mJgT5ijbodx7Yv8JqEJnQCQFUaf8tiLdsTm6DFgHw+hTOLRYlNasCYFzEqOaADqVfbBauxGYbUGMEwJuSzcrfm1vXA/hHPXqs3MwoVSCbkGKd5PW5v64K5u+cy09Qk+vxHCtDjw1MEBSBy6RoYBySSAdU2IA/d8bZ/w1RanpWnTFwwsdViCYjYxO2KlEaqi6r8ib33id+8D6YYKP4v9P9DgwimJJnM+M5ny2SygyWVrqWBkoZueoj29ziXjtWrSopVDQINCBJB1iCdTb7bQQLwcBvFR56f+un/9Sf3P1wy+Nx/ynsaEen+JhWqKFDhOaSnRKVQdVVTcWUqphhaII2ttqGK+ezTrUNVToLWOklbE/DANhAj5DA/LMTmDJmAI9Lnbti3mTMT64eEbFk6CWXzVR6ZAMpeZZgC0EyOdWIGmdRHWdowIXMNTq1qEkU6kVFsJBUQwUxe6mYiYv2LFnXKUMsUJWVBOm06atArMbwSSO0nADxRWZs1lixJOimZJJMkXPuYH0GJp2YH5+qNPOTIOlQAS1hdjaI2iJm2AdSpDSASSBDG4m0sBF5O39YwT44eQ+lOB6DSpgekkn54p8PNl/wBK/q+H4EHUy2oOZP4zGokaQVUFulus2GLNGnGmqZXSwiPQ8sA/5uhw8+Hc24pFQ7BSyggEwQS8gjqDgPml/wCXyPqq/wD2NiayXKg+aQBpOSvUkWYE7tcBz1Agb/XribIzFr6TYT8Wow0dOVQJF7wdsb06Y8qmYEmqQTFyNex9Mb0Tt/0/7jh2ZBfI8NVhqg+hPYdFIiB7Y9nfDYqjUZhLb98FeHdPb++OeeJM45qlS7FZNtRj6YWMbY0nSDH/AMdUSg+GRcntIj03wRyvAUDrpOmN7TI7XmDPXHPpxb4fm3DiHYX6EjFlBrrI+7OkNw6QQNJ94Bv7W/TC/nqWnSGoxAOpgTrJn4l6RHQ798NjbT1xBxJAaJkC0R6YK2g2Lb8OpSlzOjW7sDcWAA1bEyPQDEyimD8Hzkntf5zivw6ofOW5+KP94j6DF2koIMjv+pwHoIOzOTHmj1giSd5wJfhrNLEEKZPTcEyPXBjio3/0/wD9YtVVBW4nnj5F1kexwbrYr2JFcXxoMXOLH76p/rf/AHHFbFlwi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6" descr="data:image/jpeg;base64,/9j/4AAQSkZJRgABAQAAAQABAAD/2wCEAAkGBhQSERUUEhQWFRQVGBgYGBcXGBgYFhceFxkYGBgXGRoYICYgGBokHBobHy8gIyopLCwtGB8xNTAqNSYrLCoBCQoKDgwOFw8PGikkHCUpLCwpLCwsLCksLCkpLCwpKSkpKSksKSkpLCkpKSksKSkpLCkpKSwpLCwpLCkpKSwpLP/AABEIALoBDwMBIgACEQEDEQH/xAAcAAACAgMBAQAAAAAAAAAAAAAFBgMEAQIHAAj/xABAEAACAQIEBAQDBgQEBgIDAAABAhEDIQAEEjEFIkFRBhNhcTKBkRQjQqGx8AdSwdEzYnKyFSSCkuHxFrNTc8L/xAAZAQADAQEBAAAAAAAAAAAAAAABAgMABAX/xAAjEQACAgMBAQABBQEAAAAAAAAAAQIRAyExEkFRExQiMmEE/9oADAMBAAIRAxEAPwD049jGM49g8c9jM4xGPRgBM42GMAY2Axgnpx6cejGYwAmQcZnGBjIGAE8DjM49jMYwTwxnHgMZjAMYx7G2PRjGMDGZx6MejGMexmcex6MYxjHsejGBUXWqFgHedC9W0/FHoOpwHJJWxkm9IzOMzilxjNvln0lVqWJsSsXsDveD2E4g4Vx0VjpKlXgk3BFt/UfPCLLFuh3iklYTx44zGMEYqRNcYxtGPEYIDWcZx6MexgmJxg42jGsYwDTGDjYrjGnGARlceAxvjwGGFMBcZ042AxmMAY0jGQMbAY2C4ATQDG0YyFxtGMY0jGdONtOMxgBNYxmMZx5mAiSBJgSYk9h3PpgWFHgMbRjIGIM5nlpUmqmDTpsochhYFgrR3YTOn0wspKKtjKLfCaMejCXnPGWYVnVaasKEeY4UksASCxWeUGLkbYN8I8XUK6FtQplTdWNwDsdrj9IwiyxY7xSQajGYxilUDAMpDA7EGQfmMSBJxS0TojjGmYrKgljAgn6An5TBj5dxitxPi6U8vUqoyuwRtKqQ0myg27E9fTArhecObFNqgPl+UagURofy1Ky8/g8yxGzQw6E45smetROjHhvci/meP0kg3IMBTbSzE6dC80lgSAenrgT428yn5eYRtQSoqVFECxjSogcokMLdTN98QcUyzZ3L0KlFXd0ZammmNekv8Q0gSBKG4BAM2i56jksjlaWXRsxTUtUGphUpsxmzaShBgryja0d8c0sje2dEYKPDndWu+eUqlRRUiaTPYFXPOxPMNSjceh+S/Qo1so6+ZaokTckPIkdjEGCD2x0HxBWZs2gp3oEmQEXQBoaDtyEEKBEb4D8a4NmswBHkTMszMy6oUCyhTp2mx6npgp/RmvgTymYWoiupkMP/AGPcG2JtOF3w5kq9Krpam4RgdRiVBGxkWBtHrOGenT1NpW7dhjshkTWziniadIijGIx7i1KrSps4p6oDH4guwJG++22/0xS4VxLzVGoaagA1L1BPtbcHYnDLLBukxHiklbRcjGIxLoxjTitkzTTjGjEsYxGMYhK4xpxIVxiMEBFpx4LibPcSoSqotQhk1Gomkr1mC5Ol4EhSeoFyYAnhfHEqt5etTU6AbztpZZOl5tAJB6HpiUc0ZOh5YZJWEguMxianlyxhQSewEm2LtbhuhIN6hvy8wWBy0zEy7E7DYDDymo9FjBy4C9ONoxHUzqKmpm0z8IIOqpzaToCyXjqBf0OK2U44lRWGl1rI0GiwIeCA2qCAQNMmT/LHXCPLFfR1ik/heAxmMDf/AJJS8zSOZSeWos6SvQkMAQfTpPWxJOpWVRqZoWC0gFuVRJYBZJAHb0wVkiwPHJdPAYqcVzopUyxYBiQqSJ1MSIEC/W8bC8GwNZ/E1Dy2dWLAGJ0nRJsGLbBJtqPW0TbC34l4y1HMqGaa1NgEaFejTDD7x4X42MgCACsdTBEMmdcj0tjwtu5DDwjxIhqmjmwKNZVUxqlKhaDCkfDCkGCZm29sLHHs9WzLliwpilJFJGGlWW3mBuuqQABJ6WABwuU6oeXUk5jXI1EAaVAiNVmJO4a9hG5wY4B4hpAVKb05WsEFQOZX7vmImxRZ5h2MbxjncpPrOuMIx4hm8PeN0rnSy6agBNzCQoJJZjsbCwnc4XfEuXWnS82kz6KnI6gmGYyzNU1G7FoiwgIJvE78Lyf2WrVSpTkvTqNQJKjZWJmYiQLkbhSBZhiPKUjQy7Goh8uofvVNyQQAroSQpZdatAncfISk30Cio7QQTOebS1imKaNlqzVGXSJY8oWTcyUO95dSbgHADhuRFWnWlT5o8vylAMvqMNpFplbz6CN8XfDuWbWz03DU0BZlgwzIsoIOzNfbV7doE4kmim4DnMUleiVYwAsNDt1srkC9iBv1Ufhpw3jGbyxVrlJ0jVekQGY6bWudUH3ODT5+vxGolFvu6JLErTtZVL87G7QBA2EmYwM+xuBSp610tUKLJJVAEps56aQFef8ANBsOt/gNCllq5q1qigFJVGlANTgCAT8RRfh6auawON6fAUukXGsqj06tOkojLmky9ORqfltJtJ1Ipne7G0nC9TzGaozJqKAmkiTGggqLdVvY7X9cM2bpNrq0/MLVM3RQwRph6jytPmH8pZZN51C1hirxyizeWrNpL5ampT8UiAoFjKyJix6dRgBOhfwNoOcrVrVSYJWlTJJgoksQo7B237zhm8SVVZ1CkEKDMXgk/kbDDHRygo00prZaaqg9AgC/0wlZiqCzn1JPzM4VbYxAyzitUzWkx+mLBO2FnxtxxstRBpga6jlAxE6QBLEA9dgJxUUn4p4sNF6cKxXXDiBBBBUCSbc5Uz0vg9kOKJPm9DT1AbT1gTsY7/1xzjwgK/E6/k1IqGmusu0AgBgpm3NIaAPnjrw8Gs9MKrIqgQAdRiDYco2F/wAsSf8AoyLeZyorUyhsHEEjeDEx73Hzxp4L4ElGk8Dm1urdbo2mb9TANoEabWxbaiyKFUqSLHdQItNwbTjXh7tTZ5KkPUn8ViVRSBIEksJ/6sSumO42hP4ioWo4i4dhaf5jiq1U9yPrgx4sSjTHmhGLvUM/eEC9yYggExFpGFnMZuVsiqQJ1F2YewEfnjqjlRF4n+C0M2w/F8iAfzxLT4nBhln2t/4wNSrIH5/LHgbid9vrjoUnXSTxr6gyOI0iJ5h7kf2xJlatN+rD6YXS946fv8sEslRPQWxnNr6D9OP4BK5im0N5R1QDBSuSZNmuSb91H98Zz9E1VAenUojSzKAjoulb6lV1gqINhbfGr5fNLRZapCVhWZ1BzKLUUFUUhtDzPKZB26xbCdXyeYeawUVEVuZlZXAO8WJvYmPScc3op5/06Z4W8Sl1XLltbkwpny/OH+dtywG8fFa82JriFFx5NNnVixAWhQIDtKkxqPwgwAz9AxM2xxDh+dqK4IZkKtIOojSe46j5Y6NwXiLfYmr6UFY16FP7SzEufMd9csZZQESCBE6zA7n0Ggm6hfLculZnp1UrPzmlTWzppMz5Yk09Ig1GixiMKlLhVYebXoV9dSmJeSNB2blkfeEfdt6m5MMJO+ITWNCvlqUt94iMqqNIPLWqMZEiCHBMkyJJExhd4Hm2qM9FFI8qnmxCwFh0nnm3xiknssdMZukZFPI+Hqi6jmSvk7nU0VUDEaatILZjqZQomG1CBHNg/wCD/DuYzrNUTMAgUwhJ1BPLYvpCQC2oOiMVEC+8nE9CiHco6MFr06q66pMPV0PSQ0wQFhTTRYsFDp6Yv/wQ4kalauCI05fLpA+H7pmWY6EggnudRxP1aHocuGeDKOWybUFVWLgms5QfetuSRM6YMBZsPUzjl3inwN5ArVwyMiqQEYMzLqIGpWYmWHSdhPbHQ/A5YV88jmSajknqT5tVQT/06Y9BgN4//wALMr3yxb5owP1vthIuxmqOHLRM+9wMb+bOk9Rt64O+H8kXZ1Ap81JiXYgGmEIYsZuNwpAEkG3fA+tkUGXR1LeYWfXPwjY01WBJYrJNzuNsVsUhyufqBpJmJMSbCIMXsIgQCLWxY/4l9w1OpLEsXReisxQswIMmVXTpNhvgWZjUPY41Zvn2wa3Zhn4BWNbL1KGozq8xRADAiOYGZPaAJE73wUziJzOxC1CtMU6jod0cBmLRpkwRqAPw6RvgRwzgrLlRmlZA61H1K8yFQJssXB1wRuZEdcE+M8WVCfKoHy6dI00cyV01OcsFYFRDVIB3FryBhWxTatoeoaOXGjRmy6apZCra1aqpiAg0rMdAD0xnP8IAziNp1KKwrVg08qGoSXeY5IZZJPUzF8C6qNT103LBxQAZSRI16apRRsoAsVJmSTvhoy3EnVvMKPXBy3kV2VGMksX1DTc6lC3PQkkWgi6CC+NZTXmaia2FaoNawrFmZ2kJG+ptUXm3tjTw5k2qZ7J0HZmK5imIJV+VWDm6kiBD2mOacbZekft6tSCP5is+kaqaMh1KEXsIWbwvS2Dn8OeEK3F6dRKbIqrVeDr5YQoFJNp1N8ojAsKOz5zMRrJMALM9t5MY5HkeIaGemWLMCSSYmC3xf3jth44nx9DmalMeYQiFWIRtOpSIVbcxJJvFtO8Y51neBZipmKtdKVVY8zTp3gowUAkyRMC28nGQUHcvxZGBM7GP39cKn8SXmlR9Krf7cV08P8R1CcvUIEm0QdUcpuI279Ti3xnwnnK2XVBRJdXLSzIsgrH4msZMkbTMbYdMzSKn8HM8KfEH1SBUpGnI2BarSCz2GqBPqMdC4x4tzFHiNGjTqEUy3PT0pzc1IQSV1adL9DOE7wF4RzGVzCvVpqCWpgfe0mJIcEQqsSx3/YwxcU4BW+3jMkUxTptJDVOYwaW2kNeac9N8Sk9saK/J0OsL37n9cC+LcN8+m9KSocaSV3Hqs2nti8M0rhSrAgibbEYl03B774530qKXjegfKp3J5v0DXPqThSzCcsdThy8btNKnHVjH/aT/AFwm1HkT2InFYMxcyuUUKAV6DqR+mJ2oJ2PsCf7486AXBGw3PT549UYzMi3QbnHSmyDSN8vUAMFFI9QD+ZHrgpSzCX5RAH/q3rgJCySxkAFv+0Fj+WI/DfFhnUrGkjUwrIp1NqY6gWmAIA5Y674DAL2R45Tp08xTR/varSGBudQghmu2lSZCAiSZJOkDEH/GHpNoa6GmRrPxUgCDyxt1ExJ17nBfL8OpU2FwzCNJFNVERc2qTqkjcz0tJwH4xwVGVqatUVtermK3MaYaLdyJuJHcnCWgUDOOZJb1KNoF+xB7naZ2thr/AIYZwPlMwtUr926mnqiVd1gVCDY6Qlj0OE6pVceYKqK1MkC5PJGxgEGY74d/AXgKhnVq1BWq0VDIpp0oBbknVradIOo8onb2xpN1S6ai9UzDEKQyqrpTUnWLCq1RXY3uQyKxHX54lyeWyuVURoVXoCrrNUPVNRyaiU2sWCkU0FtN2EBzBDblv4bZOmoUms4AuHrNpaIuwUKDsNo2GDOW8O5akVKZakCGLAlNTSSWLamkzJN8TU5faD5ON5SnXfJqlam7PTreeui1RFIZamoAE+ZJVgFuDvEYb/4WeGa2VzWaL0KiU2QaajgrrOpW0gNeOs9DIk4f8/m3SmxSFKgxCiB6xthP4hnqlQc1Rm9JgfQQMCMW+se9DTneLUKM66tNT1AMn5hJP1wD454XXMI4euyq6FCFpzZ1iQSROE7jChaFQggbmdtOkgG/pfEnh7xqFyheoGYU9Kwvxi3L8REgi8TY4by1wHQpwL+FOUyxNQ1cxUYqysW0KpVlKFSBJiD77YGVvBmRpmKeX5VmDUqVWM9woYBdtoOHM54ECGBDBXHsyhuhjrGFzj1crTqsDpYCQRaLi47WOMnYaF3McGyiZgasrRZCgkANIvcjm3v1/LfDPkPBXDnAenlqMCP52+uprG20fXATiS/eqf8AKf1XG+TzbU3lDB+s+h7/ADwzj+AAT+IvB6tR1NJKhCU2QKgldVSo4IAFlhRcmNl7YrL4bq1/KDgqtSo9ZwAWNGmQE0EhhJYgkKDtB9Ba8c08y/kvlxUJGvV5RbWNej+W5B+cQcBHPGKv3bpnCT3p1JuI3jrA64V/qfKBSLGd8NVzUpOEQgU6NN9bKJKKoctJOoEALbtHucULl1Q1GhlI1KRIaAAxAkFTAgEdBAF8KuWr8TvSC5o7SpSpPsZFpn9IxjL+GM2j0fNo1NGoFxIqFVBEuyAkoIsZAGJecjf8mh6iEuIZwtny9NVpNyhH1HShRSxBiAddlk2Hph7/AIWZlatas7BkrLTh0klOZ/jWepgg9f6o6eFs5Vr0wtB0piFDVFZKenUWZHZuwlYXewAw9cRqJk00ZQMrsApKLJIWSBJnrqML8ziliUNXGm5jPt+X98C4wN4fxTMVKa66LkgXaAgbsQDvq+QtvjarmawZR5YVW3LMBF9/774dTQfLCYMbxiquYao0UzCrZ3PwLIkAxeTFgB9N8eHA3aWqsGSGtTLeXEWZqhg26gADpqxFWzFZ2AWlUYXuqxTAHURYDa3r1wfSZqLlMKmoKSQ0XYhmsL6T+EE3jFDjWaCUXJOyk9Oknr7flgPxOrmTTZQdDl1UaUYkT0mbkTeOxwMfhmZanUp5pmVGKAMUgKDqB5zY/EDC32xnKkZKxn8J53VlKFSb6L33gkRhlo5rXYdLHHP8jnGy9EBARTpFQS6lRBYgos29ZvcztODeVzlSiwLFmLGIVXKi3oPbfHH4dnQ5Kix43UmlSjo/0lf/ABhHr1+UyIvGGbxBnKj0VAXZyzhiAVsYmT7wOn0woVKrvKqhPcgFv9s46IRYvpUT+KgwoLFpYD3kGPlhb8K1SucpgydWtdzclGj5YLcdr1DSEo9iv4T01SRbb1wI4Pka4rJVShVIU3PlvA1Ajt646ERZ0KmRBUxcEEHsZBB72OLXDctTpKRSRUB3CKAD6nufrbC9lvOqXZQO8gg9x74M5R6igWCtECfigdlNx74EgJFPJeCOJPBH2WgoLRzOxBFiGEEkj9cX8l/C92vms4WBgaKSnvuWaDG52w38NYjJyCsiSSrBhMCe0Gdx0M4qrxgg0gE3YKWJmeRiSBHLJA645pT+FIwYKy/gLL0amqWdxzF2uWbqTLEfIAdO04aPDtEUzUUCF5YsFU2O0dhA/oMQ5wde+AXFuLGjVy7g7O0joQVuCOoJj5xiPi5WEeGZjpggc66vVbhhf3GI0zX3au/Jya2BnlsGYQea1/phX4f4sLZJ6ratdMtvuy+bCm3YHSfbDXXy+tWH8ysI6wykX+uKWCqB9DitPNUHqUXLJDCSrJ+GZAaCVIO+FXOCAwJ3BH1Ef1wX8DXyekgSERTpIIOlCp+Yj88DM3RLWVWaJ+FSSB8himNgmqdCv4lqgZatO2lj7kgyfrhd8B8Q5DSmHJLi0yAoB9oIEe+DPi0TlnG3Qe9oHvhO8F5kJmhNyysoABJJaIA7bbm0A46CR03h/EGUFWuJEHtH9MWeIkV6bbgOCDG42BN+vXAyqwBvgcOOhawQmxVhp6hg6Qb9NLEk/wCU9RGEdIKbLXEqkOpJ2ESflc/T88DX42ErKGspSTcEggtYX5psAduuNuJ5rUJvvAGxNvqPmLzgbxvJJl8yakakAAolQdAaTq0qACG3ZZtKnuDhHLdDUN2XzAKjpb1j5EgT7wMF+H+IGpmG5l7fv0xS4Hxmqaak1A831gQT23me0GCpF5scXc/xBnU62ZrEgEkwYw1NrYPoRzXEg6apm4sSLXM/0H09Z53/ABNzRinMAQ4+hBEdibfXBXLZg6x2i/b0wo+POImoyJBhZM9JmB+n54l5/kUvR1fwfm/NytMEy1JKaE3IMU1AYE3uOnpgjnaVh73t6XBwsfwuctlaki58qx7Gm6gn30z7YN+X5FHLZckPUlU3CkinBdwGMwAMRXRqJYOrcx0tbEtMR2PuB/bAHM+KKg4lTyYoqabKCanPKkqzHblgQBf+bGOMeKMrTqeW9VlcSCAhYAgX29+2LNUKnYxjNQLdNunz/L8sDq3FK0sAYAYgWBEAmPce874HZLigqKrUm1qwlWKlJhmUwD6gj64vKNRO3T+uBB29mlwkoZ52POZjvF/X+s4sNmz1i21gYneJ2xVajoM9DtF8LWY/iDl0ZlK1SQxWyqRY3IlsNTYoU4z4tNBSagd1svKA5NidmItbefzwXyGcc1TrJP6Rb029DgPw3iFPMItanIUlluNJlbG3oRi5kMwoqtLCAdPzt0/e2C9IyGpFUi1/mZ+Z3+eBviTjWXytNXr6tJdUAWDDEEgkMR0XE+QqHdrEmI7XIH5YAeIP4mUMpWNKrl6j6QGJTy2FyVBIYi9j9cFbAxsGTUHrYzP9v74hPD0Ma7x3P7GKnhzxHSz1D7RSDoutkIqkBgUClupEQw6/TF6qeUe5utxbpP0wTWcb4/4kq0atZAxCamGhSwW2039ACesYp0/EtUPpRz8IIAZhMzO56dvU4H+OHnN1r/jO20wJwBrVTygAGBab23v3xSMQtn0J4SoV/srLXQo5Z4DKw5WRSvxQYBLC/wBcQnw/UPlyANNRGN12UydiZOGjL5xKiyhkKYPvvibTjleNaGjlaVAluEJVgVNULcaWj6mPyx5/COWMaqReJjW7ketgROC1OkBiPKZIozktq1tqAM8u9rk9/wAsFJoW7KWV8M5WmhVKCAEEQC/UyRJO2L71itlAiOsnf3xvmaMowG5VgPmCMDuF5Z0oqrghhqJBIO5JEwTO+A2FbQtcd4zUplga2hAYtFNDO1hFyTHrhc8IePKuYFSjU1aCWKt1tErvIQnp0+cYg/itS+78swNTqZIkQqyfbCp4XrJRzAiArjTI3BlYk33IxeKToVjH41QGjUnaNtrjY9hfC54U4TozAcMGUU32k80ldO1+Ua7bBhfBXxNnAQGddVIkSJKagCJXV07W74FeGcqqVfgDGWuHIUidLJ1sCJGx9Y2MnQEtDFmq97CSZtsoAEsxPS036Cb4WOJlQoqkaS7ypWUfQIpg3JOgkm3UrsIw45jIq6sFBUMNLANJiQSATe8D5e+F7j+tqiAhdJUU1XpuSojewCrHUCcTkt2OnopHOsoAJ16VeCII5lZVYGBYTMfsHPFxLZJKiiUeupDAgRy09I9BzVBA7g4Xs7UFKoqlV8vWxmNQhbqttyJg3gyNsMlDiKPwyuhFqTpWQRMBaqljabRq+pGEraY3xkPD+N+Q1JCTDmW2M8h2G4AOkTEQvphmesCD19YPXtIvhS47RU0xUBLeY2uXglwksqCBA2g+rdowUSo1GgqgAxYRMR+Ex0MRMeuLRlYjjsX85xwhKNQAiXNp2YWuOpjva+3XAJuG1M1nXp0yoLMxlzpQBFmST6C3XBHg/CVzOtGrCmVqB0+FpJB1bsIiOx7Wwe8O5VUrmnRk1QdQ1Ro1XCtqaSXI1Cw622nCt+djKpaGrwsRw/LvqKFQe+hmNNWBubSzHrtzG8jE+X8ZCpVclI0KCRI1ILkknt7dYEXGBVDgC15q1GLQbhlc7wWBAIlRYC0mCRY4qcX4MVzIRWohzR0JELpKDUgCsunSQNuu0yb8yX0u1toOcI8Uq6AVORnB5diSCSsAncgW1EE6CYAOOU8WzLVa7szEyxaSQSwIW8jcmJnDo3hGq2osEWXD8j05A0i0ArF5sIufXFNPByME1PUVwiqdJpFZRQk3IiQBIkwcWTolSDXhHMH7DQeJCisIAG7ValgdyTIt0ifc/Wz9PmVqgGtCJF9M6lO3Yn8sC8jmaWXpLl0dEVBElw1VzJYzAhDLGQATsBAxQz+W81jqddMQpWVM6pJJMiRvG1x81V+rFfAh4c4ZSy1E0adTzebUWCaASyoIABOwQ3ncmccx4lV++f8A/Y/ru5x0HKcDejpCVCTN5IIIghQFUWv6wAe+BlbwCKrs1SqylmJIQKQCTqiWuT8sWUkhaCfgesFyFMm0PW/3zj2R8Z0aeYY1CNLRpIvEyRPX5ifXEuU4AaVFaSOSoLEzyzqIJNhYdr/PtVq+HIBNRUq9QpGpj2ANhpBvyyR1MYm/5MKpD7wTjlHMjVSdWAiY3+YNxjmnjrQ7VdRh2akVJZQqKiv8QImWlgBIuMFvDPh+tQNXQpooSF5yeYaSOWADqkzMdcUPEng1qmpizMx0JyJKjyg0GSRYzp/Pphouum/0J/wqzwbhz0bc9WsDOy+YiBbdRIMjB7wxwn7BlPJd0ZmZTNMMo5Fgk645iBe31xzzKeH83lRppGoaZIIsqkt3ZCxIAi8Ei2HngmXr11pPmAy+XqLq6/GSjpewAW8yO0R1wZSvgKrpyfxoB9qqNJAZiR2vijwrQWJY7WAkCPbuOmHfh3g1vtLvmWgGQCtRCd9+YERAFpB3nqMQ+MuIUQFoZYhkQSX0qrOQSsSoEjrJiYtaMWUq0K1bH7g3jihRaqtTVciNI1TEg/mfyOHug4dQymVYAg9CDeccrPD+G0ydOXrVyd2qVWRTPYLB/IYjzXiKoKfl0wKSAEKiSwuLAmoWJ/Lc4i7syVnW3AAvbEOYz1NPiYD3KgD3JIjHB81xWrYCpU8tgG0+Y+mSAdpxU0XJt3vgNMfwdvzHjHLJOqtTAG5FRWj5JJwHzn8TcsJ0a6kfyp23u7LjkqR3v7D85xjzYtIgb+v63wHD8jpIa/EHijI5pwauRaq3QvWKAf8ATTJAwDrcYooQKGQylLbSW82o0+7NHvI2nEFFPxd9pv8AQ4H56mSJFiBaRI9P74KWjaDGV8TBSfJFFJKglaSTEwxkgwNojFtOasaj6WlQY0qq2kMSqjTPwja/rhQytJXawqIyi7W0wotBidRMwuxMXGL1XO6GmVLBSGMhhbcgSJ2E3kTEWEo9E2PFMqRP539evXrgF4iby3yzRbzltEWIZZE9b2PQ4j4H4xZIQ1RAJIAY808xWCImYvAkg33w+ZDjyPTkKJ2K/Eto2A6W633wzyuqaNGBzPi+TWpWcodAFoB2katux5R6wPXFzg9Bvs+ZpjY0nn/SIP6xjoCcS81uZEZdoZBG3SQYti1lcjSDEpSpKGB1ciQ+28rtaIxNTpUVUTlXDmBy2SJ//MiHtEup+sD6YOcZpt5LaRMCT2UDqT0GD+cy1NakIlNQG1CKdP4oswGmAY7RgH4oGqi4dywVWIkmwE+u2xxRTszi0Jfhgf8ANjedDR1F9xYHoTsNwMHTlnSs7JKkgAbgzDi0gHYt06YTeF53RXpsbKHE2mxMMIkTY98dHzuXSOUaGLLuFBseukk7FiQT0w+T+omPthdeMHL5emyKSrVQPQrLGTcQNOgSPXeRhVy9Y169DVIXlLEod2Llm2lhBKB7GRMwMXs4r1BS1Woo2qRAYEQCsH8UACLfFMnbCxxTLlac/AS4dRqso54IEwMc0UXf0eKvEaepwKsXZtIXYtfcHeIg7WF8Q1PEtBJTS7VBuQoGq0STJPsDb23wl0earrqAwQCdMwNXefW5wUzVIhiFFgZkWmRi9EKD6eJ6Ki1NfMb9yTFjJ2/PFNeNA1F81KYQsAzadRCzc8xIHfrgA/FqaG7KTeeaLgi1gdxI98RU+N03tyAHqWAPzDe/64ZIXQ25/wAU0GdFQcqHUXRiNjbSQNN7T3t2x5vFiBT5Slh03v1Ezfv+zZZKA81M7XKzc+xbbbfAmgHUkszKCbiBHfpf6Y3lGOgP4wRMuGY/ekfDeRB2Jv17nrixwnj71aRq1PLpecStNZBMQQKsRJGq3sBtcHmmVzUtLFRSB1aWFngghDNyDHfvhmy4r8QBrVno06YlUGkLsZ3EFQDbcE9O+FcaN0cs34woUZQHznAQhZ07g63Z7DV/lXaewxLR8W0PszVKlQAhWGhGIYOCx8u4EGCpg2uSBaMI+Z4LlKCqK9RnqXLcwFwDMi9i29ze3U40XOZG13dmvpFREWYbcxKgRaINwJuZ1Iw1UvHVFymuoF0i6gEKLCYFS7n9DEdTi5lP4g0KklNS6ZJ1AGQACxnrHYA7nC7wngOSIapUCBlgBQWqFSyhr67FrdSY1CbzEOQq5ajVanKBS0BxEwbangi47fpGDoA05zi00mqrTqAEsscwAiJLxsJNrgzIMRhGr8YPmGp5aa5/kWO0wwvb9jDV4l4/UZEp04FGGZVpxdAwWmKjTBYLzELYFwNxgNX4WrMQu4gyAp3HYkT12wV0dLRDxDjehwCwCcwJmCrKymCPXSwDDo5BvGLlGuGGozIgkDcTsp9fT364XfFK09VYM5DB7C1puLATsYuepPQY04Nxd3Yrp1k3NgGlrExYRN5Eb9zcu+k0y3nKkpTgzAIn/SSB+mNlqggGYBO59Zi/TY/PA+rWhFBZZE9o+IzDLIPz+uKVTiDVKhgDStTzNAIuxgW6kapaALSTg3YXIZKlCE5QPc7HbbrPS04qmmVYTvftIw1+H+C0mprUqMKrkXo02UFdQbRq0nUCWi1oBvJNpfEvAUCCrRXTIuomxmJ3Pr+ziMppdKx2KtOsoH69QMVatQtABsD7Ae+L1TLAJzGCY23M/vbFBsmNgZHb99cUu+BJG1U0Yo5UzJIA26i/f+mBD+IJsqwJ3hS0RBUNFhM33OrB7P0SQEi1r959sLFaiVYiNiwH1EC3r+uN5X0SRFRUU219mEDpB6ep/Zx1vw7mZpgAiQROxe4ECd9r/THPvsCeUgYjUzbwSSYIKqOkSLnBnhVUrV1BoVZgTG5g/O35R6Cc9hiN1bOKjmJHM2rofQfmDgjR4qLIfxGI9LHp+eAmXqCsGZjvZe4gQSB7jEAzEkA2g7i5tb9j/wAYjRVF3N1rk/5jt/bC94kUnL1QBJK+20E/Pe3pgw9QdDO/zwHz76gR+GYPqCIj5gEYeCpmk7Qi8LygdapMWAAkxdiQDPYG5x00fDSbSF5KZMbAj450jZpJgCwK98LPhbwu1Sq6Q60manFXTIWGllO0nTYjbfqcOWbytKmlohdZKlSxOkmQFt0Ej39Zw2V2ycNA/NyUUD4RzAEAkCL2Btvqvc6exwu8aoh7AhVZkixEKFkL8h89sMdd4UUmCqFDLMmWI0ySRItoAEfzD5r/ABghU1HmbQI/DZHcn1PNY/qbxOPStlY8zIT1lYPUGw/9nFLxdxQAeUpk21elhb99sW+FvrqLqPwsluhOkEk+k3GFbiMvWcxEkmPTpPrjpjtkJaRTGMhMWPsRiZ23/wDGI/s57H6YtaJUXeE8VNN1kBgO4kxva498GM3zc2knUL2uLbHAlMsaZQoGLKq1G3NiCSYAsoBAM/ocE6fFCqGRMWPbT6AbD++EYyBjUWYHcAX0XPXsMFs/4hdV8ujy0SAApCm4v1Bj5RfFR6qneVkSIuPkd42+oxTzQFlB1dN5+XpjVZilVZmJYljfcmcYGXO46fKMERXQlQDpEgNI+u2M56uirCcs7rv2+hxQQh4ZxJqRKsWFOpy1ACZgkSw/zCP1HXDh4hh0mnpJUgqE0sCFIAuoDMTuWb2woUckXRnmVphdRJEDUYUfMz9DiXgvF2pOEkshMASYXVYkAT+h3MXvhHHdjJjvwTiP2paRdf8ACq0vMgNcNURVJIsFUK28TB9TjoHAfvEch6bAGP8ACAuGZCIMRBUiMc4y3CBlsmKtQMjZl1NiQvlEGaTfyO1/iiAVM7wR/h7xnzDmEViGrVmqsqoGOkDl5iQqDU7EkmdgJkxNoPqhS8SUYzVabhmDR6sg/virwxBqa06GEL3MjRc7bxPSJwa8U5b78vBKlEkxYG6xOw2GFOtmzrJU/EP02xRpsypBjiPFCoNOjpAWZIFrX1Am8bgEyTJNrAaZfJnz0FJpNQUwdRnzGaCQb7knb0xRTM65G0mfUaRCifScNPDaDebSeAJdSBaJBj5SW3xN/wAQpWE+PcXNQSeRg0gD8AMsnlmxgwI9iDcYcuH8TStlKLEU1V0HIWG4mmVMno2px8uuFXxXwojKGqPJGh1ZlV9bICTba4kgRf54U8xm2RaYblUl2WwUySA2pgPQW7H1xzKPqNHRJ7sYeI0ghYCWbUSp3Ui9jPr+mK+Wy5ILOd7zsL9h0AxDnOKaqaGQWCjVIIuZgz1JUrt198ep6mpkBlE/zenbFoaWxGR8Tz7CBSHsxvMdu+BlLME138wFVqAkCIlgOXfaYwYGWNNI06WVbKbHuCJvtecCstkahqFnZTqNwZM9rERAxT4KX86WKpKgMGQAL8W0nex2x5+ZrwomRuBLC/0/LFvJKFVpGo/1vf6H88SIyuSLW9Op6x7Rf1xJjUY4XxZUhSNViR6AXBPqcFMrX5QfwuZO2qx+tydxgRX4YlJhpiTPUsxJsCT0FrD1GLLVdAtAOwHeO0/pvhaCXDXMyBO9rg36mdhixw/hJqAu4DJqHKCCTDAxbbVPp0wMy7ll/lM/MkX36Raw3Awa8NVyC66iSjSVI2gB5joJ03NhbvggYxUaw0qNSgn4FkIokhkhdhqAKxHUnC/mMx9+d9IcazGkoutDBjrzKO8T8zorMUqC5uyjkYqbAiSpJXfe2EfivFG83cnUqg6d7J7XlgJBg39sT6wpG9Z1D6kGkFp+EQFOkr7LA2+eF/iUsRpCl6g0u55viOnQLWlgTa+/c4nOZ1apExIcDmBYtt0myiPQKLb4hyalqYY6k3G+yyZ0kdb3bcye5w39dis1TPKKdSooIjzNJAJGqFpJ13hpHaOuFyvlypm6n1A3sT02gjDXlQoEIFEBzMEjYwR3Nmg4wmYDMQvMUEWRmudwSJAUQPpgLJW6FasVec2Csw9J6e2JslwOvU+FCBG7cov6nDWOGlr6WJgWCFdW8nlFxvABPW+8YXhte+pdI0wgDqGtaBMwJ69h03wf3GvgfAPTgtVVqLUKF303LCYWRBYkQJItF4H8sYGtwt0M1GpsoBPLUQhrfCDPz/8AeDFDwzUJDVY9mYgD8IEA8xkwLi+NanBVRGYKSFEsQCep2H0B7X6Yyzrlm8oA1h5iKqlAskhdahx05gYEx1ttjA4KSYkbTJP6RbBn/hzsIGXbUCTdCDEgTzDuCL9sS1PD9TXC0033alGkSf2N+vuaPOkL5QNTw47Mo+7Yk/hYFj3vBA9zipU8PMbgjSbzJNiJkxMYL5fI1VqupOpQpgotirSoIMDStzJiZHzwJq5atqAaS24BmTEfWf7emHWS/qFpBDg3DVTzJqUSXplAzXCayATzCByzzbjpfBTwP4MZm+0PRarTTUFHKqhxYM3mfEF3iCCYB6jASnw5zU+9Bp6YcFVDEwA0dpAj4oA/LBnIePK6laSU3LM4Zib1GLfFAbaR+gPQ4PqzNBzxXRW3nswZTLiA2pSL63JPMxKgL7nYYWOB8Rg1VoO9BWcyyhdEXKKw+IWGxYiR3ODHGM8KyZUtGp3Z6l5EksCPZBAnsTHXC+uXbyD5pRUYJCgBfLDHWjSBKsw6QxKmTAg40aEehy4JxOi7FM5T10WOqAJAYQAXG7CO2x6HDXxDK8OWiDSoZVtVlilTaANyZEiPXCflctT2BM9LWxezuYWmqqZhmCCPXc+wAw8o7DFnPa+UWlWcAHTrcA9IDQB7x1wcoZ3/AAgSRpYEEG8Agm3QwN8Rceyg81x+KdXrLC/sI/XFFKZVbmAN+8jbCSVlE6G3M+LFfLeWRU1shU9VPNI3vJnYdvnhf4pWFRCrUgq6y8qeZZDDSC263T/sPXFKjWJM9QBfrvcjG7EEG2x+vviSgo8HuydM+FemCquggBakaWIkAwpBK+m2NyA8qogHU3KGiAJgXt3vjSlT1sDBaouygTIGwj5YJZDIVEV2ZdOmZVtzLAEWt0iMEJRyZPwjadyLkdJ6T7Yu6JcwJ9Yge/77424BUpUyVq0S7dCXKgAb2YXMdQYwzU1o11mmnlFalIxGrWNarpAjSu8z1Ppgt0gCoMuy6oBaFlhcbXm+/wArXwXyXDlNPfS3xvFzpAUBQJ3JsPWfTBHj+XLV9JGlHcKgjT8AuxY3A1vEQAb2nG/BMqq5ppOhFbzdJUwUTUdSlukgX3vidjAqqUf4U0ktufwhABEDr398FMv4PVyXLsCycwPwifhtvqG46bYgyqNmDTI0qCalRi7coR2Z7jpqbeBNlGD/ANrWsNFN1NMaZgwahMmI3AsCfSfbGAL1NNFJqaqj1qKGoGmBVVDeZuGIaGW8EbxvPR4mqiqEiXcjl/EEVVSTEqnKTHSScZ45wYavML66omIYKo1AjT8VxFtPW4xZ4FlxUoS7g3ZIAMSCxYPvYyT0t2xjEwrp5bENLCTdDrMBR8RAkwJvNye+ETjPEFDVXHMFgoy3B1MzKCSo6k+vKQcH+Ncb8tKazqB1GqomJ1EASu3xRA7LhO4lxWQE/At9MfEyiBMekn/rbvbRjszeienlAuWFS0kayurdnM6T2hOaImWBFgY0qZopTMGyhIJ3k3+Em5ghom0+uK6ZzSqo5JZ3epEDZl0oAdwTpsP9J6DFPMOIVVJJ3j/tY2jff3PtcuNvYvwM0FDUwsnmEkkAHoLgEmTvJmItPRkymfpZdQKaqgIkMCJYAjcC7X3OwN+uF77KEnUdx0YcxBYE6R2JYDp93HWTVqu5A0rFzF9RbY8zWhQCSR1t6YlPH60+DrQ0p4qRmglNOm51N1N1GkggAWMX/rZoZ+kVDnkIBIgEkTuoiJOkg7dRfslVs1VWtoXm6CAIhZggTEA9uw+dfiXE6tOFDMFCwJJvJkgwR1Jb3xH9qpcC5UO325XYhDUYKImNADACAOkmQR02JONqWbpK0M4JuYUiD5ZCgKG5VYGLC972GOf5PNPRTX5n+JMBTdehZo9ttjgvkc2pGosHZYgVJncC0WUxBn5TOG/bJPuhfVocsnmw7uaZKwNxJXUxk6ZJE3AIgSdW82rsjsHGtQ5ACwQxB3mF25REmwmOmF5OK+Vq0U0UsApK6xphg2oLq0ki5i2++Kz8RDuQELRJs5EhJP47hfSPUt1CP/naehRs4ZwlqWpqpJ5VEEMQGsSpkAEmJMWURuTi6EJbdFUqNtQa9jpItFoHcjChW4yVpqpphTVGo6SYC30AMbqSwk79PXE2T4vsxPNp0qvPCiwK7820ySJJ6YV4MktjUkNlbKoSSKYNt9UC26zEgWBtG2xgAhPEmdFFPuwquZBvPqBNjcEyfyjYJmuJ1CyaqtREiWCEwIiFkGZtp6nC1ms87k6mY3tJlhsAJ3tA64rh/wCaV22JNono591IdiCFLSDsxqDmnuSI+g7Yk4dnAaVRmYtXBQUkNx/na+5i31wHqVrR+/p3xHSN949cep40ROt5SpNyyGBPKIP1wI8V5p1agy2HPY9+U3wfzCgTAiw29zha8f8AwUv9Z/2jFJISLA+Zr1KlQ1OUuQCV2IAsCP8AL074nqVBfUvMRsSQB8v64q5H8OL2Y3H764h9LrhFRyhYghSBaYva5vHSRfBXK8EJWqCrsRJLQQg1KCpEXJ6gWEDFjJUh9mJgT5ijbodx7Yv8JqEJnQCQFUaf8tiLdsTm6DFgHw+hTOLRYlNasCYFzEqOaADqVfbBauxGYbUGMEwJuSzcrfm1vXA/hHPXqs3MwoVSCbkGKd5PW5v64K5u+cy09Qk+vxHCtDjw1MEBSBy6RoYBySSAdU2IA/d8bZ/w1RanpWnTFwwsdViCYjYxO2KlEaqi6r8ib33id+8D6YYKP4v9P9DgwimJJnM+M5ny2SygyWVrqWBkoZueoj29ziXjtWrSopVDQINCBJB1iCdTb7bQQLwcBvFR56f+un/9Sf3P1wy+Nx/ynsaEen+JhWqKFDhOaSnRKVQdVVTcWUqphhaII2ttqGK+ezTrUNVToLWOklbE/DANhAj5DA/LMTmDJmAI9Lnbti3mTMT64eEbFk6CWXzVR6ZAMpeZZgC0EyOdWIGmdRHWdowIXMNTq1qEkU6kVFsJBUQwUxe6mYiYv2LFnXKUMsUJWVBOm06atArMbwSSO0nADxRWZs1lixJOimZJJMkXPuYH0GJp2YH5+qNPOTIOlQAS1hdjaI2iJm2AdSpDSASSBDG4m0sBF5O39YwT44eQ+lOB6DSpgekkn54p8PNl/wBK/q+H4EHUy2oOZP4zGokaQVUFulus2GLNGnGmqZXSwiPQ8sA/5uhw8+Hc24pFQ7BSyggEwQS8gjqDgPml/wCXyPqq/wD2NiayXKg+aQBpOSvUkWYE7tcBz1Agb/XribIzFr6TYT8Wow0dOVQJF7wdsb06Y8qmYEmqQTFyNex9Mb0Tt/0/7jh2ZBfI8NVhqg+hPYdFIiB7Y9nfDYqjUZhLb98FeHdPb++OeeJM45qlS7FZNtRj6YWMbY0nSDH/AMdUSg+GRcntIj03wRyvAUDrpOmN7TI7XmDPXHPpxb4fm3DiHYX6EjFlBrrI+7OkNw6QQNJ94Bv7W/TC/nqWnSGoxAOpgTrJn4l6RHQ798NjbT1xBxJAaJkC0R6YK2g2Lb8OpSlzOjW7sDcWAA1bEyPQDEyimD8Hzkntf5zivw6ofOW5+KP94j6DF2koIMjv+pwHoIOzOTHmj1giSd5wJfhrNLEEKZPTcEyPXBjio3/0/wD9YtVVBW4nnj5F1kexwbrYr2JFcXxoMXOLH76p/rf/AHHFbFlwi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6" name="Picture 8" descr="http://www.lacasadelarcerojo.es/wp-content/uploads/2010/11/La_ciudad_de_Nazaret_01-maque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204864"/>
            <a:ext cx="3347863" cy="3084959"/>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5796135" y="5324847"/>
            <a:ext cx="3334895" cy="1631216"/>
          </a:xfrm>
          <a:prstGeom prst="rect">
            <a:avLst/>
          </a:prstGeom>
        </p:spPr>
        <p:txBody>
          <a:bodyPr wrap="square">
            <a:spAutoFit/>
          </a:bodyPr>
          <a:lstStyle/>
          <a:p>
            <a:pPr algn="ctr"/>
            <a:r>
              <a:rPr lang="es-CO" sz="2000" b="1" dirty="0">
                <a:solidFill>
                  <a:srgbClr val="FF0000"/>
                </a:solidFill>
              </a:rPr>
              <a:t>En una de estas casitas </a:t>
            </a:r>
            <a:r>
              <a:rPr lang="es-CO" sz="2000" b="1" dirty="0" smtClean="0">
                <a:solidFill>
                  <a:srgbClr val="FF0000"/>
                </a:solidFill>
              </a:rPr>
              <a:t>humildes de Nazaret, que reflejaba pobreza, pero donde había mucha fe, vivía María. </a:t>
            </a:r>
            <a:endParaRPr lang="es-CO" sz="2000" b="1" dirty="0">
              <a:solidFill>
                <a:srgbClr val="FF0000"/>
              </a:solidFill>
            </a:endParaRPr>
          </a:p>
        </p:txBody>
      </p:sp>
    </p:spTree>
    <p:extLst>
      <p:ext uri="{BB962C8B-B14F-4D97-AF65-F5344CB8AC3E}">
        <p14:creationId xmlns:p14="http://schemas.microsoft.com/office/powerpoint/2010/main" val="2250731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2056"/>
                                        </p:tgtEl>
                                        <p:attrNameLst>
                                          <p:attrName>style.visibility</p:attrName>
                                        </p:attrNameLst>
                                      </p:cBhvr>
                                      <p:to>
                                        <p:strVal val="visible"/>
                                      </p:to>
                                    </p:set>
                                    <p:animEffect transition="in" filter="wipe(down)">
                                      <p:cBhvr>
                                        <p:cTn id="12" dur="580">
                                          <p:stCondLst>
                                            <p:cond delay="0"/>
                                          </p:stCondLst>
                                        </p:cTn>
                                        <p:tgtEl>
                                          <p:spTgt spid="2056"/>
                                        </p:tgtEl>
                                      </p:cBhvr>
                                    </p:animEffect>
                                    <p:anim calcmode="lin" valueType="num">
                                      <p:cBhvr>
                                        <p:cTn id="13" dur="1822" tmFilter="0,0; 0.14,0.36; 0.43,0.73; 0.71,0.91; 1.0,1.0">
                                          <p:stCondLst>
                                            <p:cond delay="0"/>
                                          </p:stCondLst>
                                        </p:cTn>
                                        <p:tgtEl>
                                          <p:spTgt spid="205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05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05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05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056"/>
                                        </p:tgtEl>
                                        <p:attrNameLst>
                                          <p:attrName>ppt_y</p:attrName>
                                        </p:attrNameLst>
                                      </p:cBhvr>
                                      <p:tavLst>
                                        <p:tav tm="0" fmla="#ppt_y-sin(pi*$)/81">
                                          <p:val>
                                            <p:fltVal val="0"/>
                                          </p:val>
                                        </p:tav>
                                        <p:tav tm="100000">
                                          <p:val>
                                            <p:fltVal val="1"/>
                                          </p:val>
                                        </p:tav>
                                      </p:tavLst>
                                    </p:anim>
                                    <p:animScale>
                                      <p:cBhvr>
                                        <p:cTn id="18" dur="26">
                                          <p:stCondLst>
                                            <p:cond delay="650"/>
                                          </p:stCondLst>
                                        </p:cTn>
                                        <p:tgtEl>
                                          <p:spTgt spid="2056"/>
                                        </p:tgtEl>
                                      </p:cBhvr>
                                      <p:to x="100000" y="60000"/>
                                    </p:animScale>
                                    <p:animScale>
                                      <p:cBhvr>
                                        <p:cTn id="19" dur="166" decel="50000">
                                          <p:stCondLst>
                                            <p:cond delay="676"/>
                                          </p:stCondLst>
                                        </p:cTn>
                                        <p:tgtEl>
                                          <p:spTgt spid="2056"/>
                                        </p:tgtEl>
                                      </p:cBhvr>
                                      <p:to x="100000" y="100000"/>
                                    </p:animScale>
                                    <p:animScale>
                                      <p:cBhvr>
                                        <p:cTn id="20" dur="26">
                                          <p:stCondLst>
                                            <p:cond delay="1312"/>
                                          </p:stCondLst>
                                        </p:cTn>
                                        <p:tgtEl>
                                          <p:spTgt spid="2056"/>
                                        </p:tgtEl>
                                      </p:cBhvr>
                                      <p:to x="100000" y="80000"/>
                                    </p:animScale>
                                    <p:animScale>
                                      <p:cBhvr>
                                        <p:cTn id="21" dur="166" decel="50000">
                                          <p:stCondLst>
                                            <p:cond delay="1338"/>
                                          </p:stCondLst>
                                        </p:cTn>
                                        <p:tgtEl>
                                          <p:spTgt spid="2056"/>
                                        </p:tgtEl>
                                      </p:cBhvr>
                                      <p:to x="100000" y="100000"/>
                                    </p:animScale>
                                    <p:animScale>
                                      <p:cBhvr>
                                        <p:cTn id="22" dur="26">
                                          <p:stCondLst>
                                            <p:cond delay="1642"/>
                                          </p:stCondLst>
                                        </p:cTn>
                                        <p:tgtEl>
                                          <p:spTgt spid="2056"/>
                                        </p:tgtEl>
                                      </p:cBhvr>
                                      <p:to x="100000" y="90000"/>
                                    </p:animScale>
                                    <p:animScale>
                                      <p:cBhvr>
                                        <p:cTn id="23" dur="166" decel="50000">
                                          <p:stCondLst>
                                            <p:cond delay="1668"/>
                                          </p:stCondLst>
                                        </p:cTn>
                                        <p:tgtEl>
                                          <p:spTgt spid="2056"/>
                                        </p:tgtEl>
                                      </p:cBhvr>
                                      <p:to x="100000" y="100000"/>
                                    </p:animScale>
                                    <p:animScale>
                                      <p:cBhvr>
                                        <p:cTn id="24" dur="26">
                                          <p:stCondLst>
                                            <p:cond delay="1808"/>
                                          </p:stCondLst>
                                        </p:cTn>
                                        <p:tgtEl>
                                          <p:spTgt spid="2056"/>
                                        </p:tgtEl>
                                      </p:cBhvr>
                                      <p:to x="100000" y="95000"/>
                                    </p:animScale>
                                    <p:animScale>
                                      <p:cBhvr>
                                        <p:cTn id="25" dur="166" decel="50000">
                                          <p:stCondLst>
                                            <p:cond delay="1834"/>
                                          </p:stCondLst>
                                        </p:cTn>
                                        <p:tgtEl>
                                          <p:spTgt spid="2056"/>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2843808" cy="6408712"/>
          </a:xfrm>
        </p:spPr>
        <p:txBody>
          <a:bodyPr>
            <a:normAutofit lnSpcReduction="10000"/>
          </a:bodyPr>
          <a:lstStyle/>
          <a:p>
            <a:pPr marL="0" indent="0" algn="ctr">
              <a:buNone/>
            </a:pPr>
            <a:endParaRPr lang="es-CO" dirty="0" smtClean="0"/>
          </a:p>
          <a:p>
            <a:pPr marL="0" indent="0" algn="ctr">
              <a:buNone/>
            </a:pPr>
            <a:r>
              <a:rPr lang="es-CO" dirty="0" smtClean="0"/>
              <a:t>Era </a:t>
            </a:r>
            <a:r>
              <a:rPr lang="es-CO" dirty="0"/>
              <a:t>una mujer galilea, una jovencita que vivía en esa zona despreciable, al norte, donde ya se perdía Israel, cerca de Siria, en la ciudad de Nazaret.</a:t>
            </a:r>
            <a:br>
              <a:rPr lang="es-CO" dirty="0"/>
            </a:br>
            <a:endParaRPr lang="es-CO" dirty="0"/>
          </a:p>
        </p:txBody>
      </p:sp>
      <p:pic>
        <p:nvPicPr>
          <p:cNvPr id="3074" name="Picture 2" descr="http://pollitoito.files.wordpress.com/2012/04/palestina_siglo1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332656"/>
            <a:ext cx="5544616" cy="6264696"/>
          </a:xfrm>
          <a:prstGeom prst="rect">
            <a:avLst/>
          </a:prstGeom>
          <a:noFill/>
          <a:extLst>
            <a:ext uri="{909E8E84-426E-40DD-AFC4-6F175D3DCCD1}">
              <a14:hiddenFill xmlns:a14="http://schemas.microsoft.com/office/drawing/2010/main">
                <a:solidFill>
                  <a:srgbClr val="FFFFFF"/>
                </a:solidFill>
              </a14:hiddenFill>
            </a:ext>
          </a:extLst>
        </p:spPr>
      </p:pic>
      <p:sp>
        <p:nvSpPr>
          <p:cNvPr id="4" name="3 Flecha derecha"/>
          <p:cNvSpPr/>
          <p:nvPr/>
        </p:nvSpPr>
        <p:spPr>
          <a:xfrm rot="2269421">
            <a:off x="3552014" y="920602"/>
            <a:ext cx="2435634" cy="972204"/>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t>Nazaret</a:t>
            </a:r>
            <a:endParaRPr lang="es-CO" sz="2400" b="1" dirty="0"/>
          </a:p>
        </p:txBody>
      </p:sp>
      <p:sp>
        <p:nvSpPr>
          <p:cNvPr id="5" name="4 Flecha derecha"/>
          <p:cNvSpPr/>
          <p:nvPr/>
        </p:nvSpPr>
        <p:spPr>
          <a:xfrm rot="21303946">
            <a:off x="3065293" y="4422216"/>
            <a:ext cx="2515226" cy="84038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Jerusalén, la capital .</a:t>
            </a:r>
            <a:endParaRPr lang="es-CO" b="1" dirty="0"/>
          </a:p>
        </p:txBody>
      </p:sp>
    </p:spTree>
    <p:extLst>
      <p:ext uri="{BB962C8B-B14F-4D97-AF65-F5344CB8AC3E}">
        <p14:creationId xmlns:p14="http://schemas.microsoft.com/office/powerpoint/2010/main" val="3101283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80">
                                          <p:stCondLst>
                                            <p:cond delay="0"/>
                                          </p:stCondLst>
                                        </p:cTn>
                                        <p:tgtEl>
                                          <p:spTgt spid="3074"/>
                                        </p:tgtEl>
                                      </p:cBhvr>
                                    </p:animEffect>
                                    <p:anim calcmode="lin" valueType="num">
                                      <p:cBhvr>
                                        <p:cTn id="8"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4"/>
                                        </p:tgtEl>
                                      </p:cBhvr>
                                      <p:to x="100000" y="60000"/>
                                    </p:animScale>
                                    <p:animScale>
                                      <p:cBhvr>
                                        <p:cTn id="14" dur="166" decel="50000">
                                          <p:stCondLst>
                                            <p:cond delay="676"/>
                                          </p:stCondLst>
                                        </p:cTn>
                                        <p:tgtEl>
                                          <p:spTgt spid="3074"/>
                                        </p:tgtEl>
                                      </p:cBhvr>
                                      <p:to x="100000" y="100000"/>
                                    </p:animScale>
                                    <p:animScale>
                                      <p:cBhvr>
                                        <p:cTn id="15" dur="26">
                                          <p:stCondLst>
                                            <p:cond delay="1312"/>
                                          </p:stCondLst>
                                        </p:cTn>
                                        <p:tgtEl>
                                          <p:spTgt spid="3074"/>
                                        </p:tgtEl>
                                      </p:cBhvr>
                                      <p:to x="100000" y="80000"/>
                                    </p:animScale>
                                    <p:animScale>
                                      <p:cBhvr>
                                        <p:cTn id="16" dur="166" decel="50000">
                                          <p:stCondLst>
                                            <p:cond delay="1338"/>
                                          </p:stCondLst>
                                        </p:cTn>
                                        <p:tgtEl>
                                          <p:spTgt spid="3074"/>
                                        </p:tgtEl>
                                      </p:cBhvr>
                                      <p:to x="100000" y="100000"/>
                                    </p:animScale>
                                    <p:animScale>
                                      <p:cBhvr>
                                        <p:cTn id="17" dur="26">
                                          <p:stCondLst>
                                            <p:cond delay="1642"/>
                                          </p:stCondLst>
                                        </p:cTn>
                                        <p:tgtEl>
                                          <p:spTgt spid="3074"/>
                                        </p:tgtEl>
                                      </p:cBhvr>
                                      <p:to x="100000" y="90000"/>
                                    </p:animScale>
                                    <p:animScale>
                                      <p:cBhvr>
                                        <p:cTn id="18" dur="166" decel="50000">
                                          <p:stCondLst>
                                            <p:cond delay="1668"/>
                                          </p:stCondLst>
                                        </p:cTn>
                                        <p:tgtEl>
                                          <p:spTgt spid="3074"/>
                                        </p:tgtEl>
                                      </p:cBhvr>
                                      <p:to x="100000" y="100000"/>
                                    </p:animScale>
                                    <p:animScale>
                                      <p:cBhvr>
                                        <p:cTn id="19" dur="26">
                                          <p:stCondLst>
                                            <p:cond delay="1808"/>
                                          </p:stCondLst>
                                        </p:cTn>
                                        <p:tgtEl>
                                          <p:spTgt spid="3074"/>
                                        </p:tgtEl>
                                      </p:cBhvr>
                                      <p:to x="100000" y="95000"/>
                                    </p:animScale>
                                    <p:animScale>
                                      <p:cBhvr>
                                        <p:cTn id="20" dur="166" decel="50000">
                                          <p:stCondLst>
                                            <p:cond delay="1834"/>
                                          </p:stCondLst>
                                        </p:cTn>
                                        <p:tgtEl>
                                          <p:spTgt spid="307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1000" fill="hold"/>
                                        <p:tgtEl>
                                          <p:spTgt spid="4"/>
                                        </p:tgtEl>
                                        <p:attrNameLst>
                                          <p:attrName>ppt_w</p:attrName>
                                        </p:attrNameLst>
                                      </p:cBhvr>
                                      <p:tavLst>
                                        <p:tav tm="0">
                                          <p:val>
                                            <p:fltVal val="0"/>
                                          </p:val>
                                        </p:tav>
                                        <p:tav tm="100000">
                                          <p:val>
                                            <p:strVal val="#ppt_w"/>
                                          </p:val>
                                        </p:tav>
                                      </p:tavLst>
                                    </p:anim>
                                    <p:anim calcmode="lin" valueType="num">
                                      <p:cBhvr>
                                        <p:cTn id="34" dur="1000" fill="hold"/>
                                        <p:tgtEl>
                                          <p:spTgt spid="4"/>
                                        </p:tgtEl>
                                        <p:attrNameLst>
                                          <p:attrName>ppt_h</p:attrName>
                                        </p:attrNameLst>
                                      </p:cBhvr>
                                      <p:tavLst>
                                        <p:tav tm="0">
                                          <p:val>
                                            <p:fltVal val="0"/>
                                          </p:val>
                                        </p:tav>
                                        <p:tav tm="100000">
                                          <p:val>
                                            <p:strVal val="#ppt_h"/>
                                          </p:val>
                                        </p:tav>
                                      </p:tavLst>
                                    </p:anim>
                                    <p:anim calcmode="lin" valueType="num">
                                      <p:cBhvr>
                                        <p:cTn id="35" dur="1000" fill="hold"/>
                                        <p:tgtEl>
                                          <p:spTgt spid="4"/>
                                        </p:tgtEl>
                                        <p:attrNameLst>
                                          <p:attrName>style.rotation</p:attrName>
                                        </p:attrNameLst>
                                      </p:cBhvr>
                                      <p:tavLst>
                                        <p:tav tm="0">
                                          <p:val>
                                            <p:fltVal val="90"/>
                                          </p:val>
                                        </p:tav>
                                        <p:tav tm="100000">
                                          <p:val>
                                            <p:fltVal val="0"/>
                                          </p:val>
                                        </p:tav>
                                      </p:tavLst>
                                    </p:anim>
                                    <p:animEffect transition="in" filter="fade">
                                      <p:cBhvr>
                                        <p:cTn id="3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520280"/>
          </a:xfrm>
        </p:spPr>
        <p:txBody>
          <a:bodyPr>
            <a:normAutofit fontScale="92500" lnSpcReduction="20000"/>
          </a:bodyPr>
          <a:lstStyle/>
          <a:p>
            <a:pPr marL="0" indent="0">
              <a:buNone/>
            </a:pPr>
            <a:r>
              <a:rPr lang="es-CO" dirty="0"/>
              <a:t>Cuando Dios buscó a una mujer, para que su Hijo viniera al mundo, sus ojos no miraron hacia Jerusalén, la ciudad real; sino hacia Nazaret, la ciudad perdida en aquellas regiones "</a:t>
            </a:r>
            <a:r>
              <a:rPr lang="es-CO" i="1" dirty="0"/>
              <a:t>de sombras de muerte</a:t>
            </a:r>
            <a:r>
              <a:rPr lang="es-CO" dirty="0"/>
              <a:t>". ¡Bendito es el Señor! Y levantó también la cabeza de esta jovencita preciosa. </a:t>
            </a:r>
            <a:endParaRPr lang="es-CO" dirty="0" smtClean="0"/>
          </a:p>
        </p:txBody>
      </p:sp>
      <p:sp>
        <p:nvSpPr>
          <p:cNvPr id="4" name="3 Rectángulo"/>
          <p:cNvSpPr/>
          <p:nvPr/>
        </p:nvSpPr>
        <p:spPr>
          <a:xfrm>
            <a:off x="251520" y="3068960"/>
            <a:ext cx="4572000" cy="3539430"/>
          </a:xfrm>
          <a:prstGeom prst="rect">
            <a:avLst/>
          </a:prstGeom>
        </p:spPr>
        <p:txBody>
          <a:bodyPr>
            <a:spAutoFit/>
          </a:bodyPr>
          <a:lstStyle/>
          <a:p>
            <a:pPr algn="ctr"/>
            <a:r>
              <a:rPr lang="es-CO" sz="3200" dirty="0"/>
              <a:t>Conforme a la época, las mujeres se casaban muy jóvenes. Tal vez no tenía más de catorce o quince años cuando ella concibió del Espíritu Santo a Jesús.</a:t>
            </a:r>
            <a:br>
              <a:rPr lang="es-CO" sz="3200" dirty="0"/>
            </a:br>
            <a:endParaRPr lang="es-CO" sz="3200" dirty="0"/>
          </a:p>
        </p:txBody>
      </p:sp>
      <p:pic>
        <p:nvPicPr>
          <p:cNvPr id="4098" name="Picture 2" descr="http://t3.gstatic.com/images?q=tbn:ANd9GcS3YVkToOnEwOrHtG7phD29x8XuHhL6Tu2nXhtpObrwC-AdlO7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197906"/>
            <a:ext cx="3744416" cy="3281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14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9"/>
            <a:ext cx="8229600" cy="1368152"/>
          </a:xfrm>
        </p:spPr>
        <p:txBody>
          <a:bodyPr>
            <a:normAutofit/>
          </a:bodyPr>
          <a:lstStyle/>
          <a:p>
            <a:pPr marL="0" indent="0" algn="ctr">
              <a:buNone/>
            </a:pPr>
            <a:r>
              <a:rPr lang="es-CO" sz="3600" dirty="0" smtClean="0"/>
              <a:t>Leamos como sucedió:</a:t>
            </a:r>
          </a:p>
          <a:p>
            <a:pPr marL="0" indent="0" algn="ctr">
              <a:buNone/>
            </a:pPr>
            <a:r>
              <a:rPr lang="es-CO" sz="3600" b="1" dirty="0" smtClean="0">
                <a:solidFill>
                  <a:srgbClr val="FF0000"/>
                </a:solidFill>
              </a:rPr>
              <a:t>Lucas 1:26,27.</a:t>
            </a:r>
          </a:p>
        </p:txBody>
      </p:sp>
      <p:sp>
        <p:nvSpPr>
          <p:cNvPr id="2" name="1 Rectángulo"/>
          <p:cNvSpPr/>
          <p:nvPr/>
        </p:nvSpPr>
        <p:spPr>
          <a:xfrm>
            <a:off x="358984" y="1988840"/>
            <a:ext cx="4572000" cy="4401205"/>
          </a:xfrm>
          <a:prstGeom prst="rect">
            <a:avLst/>
          </a:prstGeom>
        </p:spPr>
        <p:txBody>
          <a:bodyPr>
            <a:spAutoFit/>
          </a:bodyPr>
          <a:lstStyle/>
          <a:p>
            <a:pPr algn="ctr"/>
            <a:r>
              <a:rPr lang="es-CO" sz="2800" dirty="0">
                <a:solidFill>
                  <a:srgbClr val="0070C0"/>
                </a:solidFill>
              </a:rPr>
              <a:t>Al sexto mes (después del anuncio de Gabriel a Zacarías), el ángel Gabriel fue enviado por Dios a una ciudad de Galilea llamada Nazaret, </a:t>
            </a:r>
            <a:r>
              <a:rPr lang="es-CO" sz="2800" b="1" baseline="30000" dirty="0">
                <a:solidFill>
                  <a:srgbClr val="0070C0"/>
                </a:solidFill>
              </a:rPr>
              <a:t>27 </a:t>
            </a:r>
            <a:r>
              <a:rPr lang="es-CO" sz="2800" dirty="0">
                <a:solidFill>
                  <a:srgbClr val="0070C0"/>
                </a:solidFill>
              </a:rPr>
              <a:t>a una virgen desposada con un varón que se llamaba José,</a:t>
            </a:r>
            <a:r>
              <a:rPr lang="es-CO" sz="2800" baseline="30000" dirty="0">
                <a:solidFill>
                  <a:srgbClr val="0070C0"/>
                </a:solidFill>
              </a:rPr>
              <a:t> </a:t>
            </a:r>
            <a:r>
              <a:rPr lang="es-CO" sz="2800" dirty="0">
                <a:solidFill>
                  <a:srgbClr val="0070C0"/>
                </a:solidFill>
              </a:rPr>
              <a:t>de la casa de David; y el nombre de la virgen era María.</a:t>
            </a:r>
            <a:endParaRPr lang="es-CO" sz="2800" b="1" dirty="0">
              <a:solidFill>
                <a:srgbClr val="0070C0"/>
              </a:solidFill>
            </a:endParaRPr>
          </a:p>
        </p:txBody>
      </p:sp>
      <p:pic>
        <p:nvPicPr>
          <p:cNvPr id="5122" name="Picture 2" descr="http://cronicadeunatraicion.files.wordpress.com/2012/03/la-anunciac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9250" y="1628800"/>
            <a:ext cx="3714750" cy="522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9953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 calcmode="lin" valueType="num">
                                      <p:cBhvr>
                                        <p:cTn id="9" dur="1000" fill="hold"/>
                                        <p:tgtEl>
                                          <p:spTgt spid="5122"/>
                                        </p:tgtEl>
                                        <p:attrNameLst>
                                          <p:attrName>style.rotation</p:attrName>
                                        </p:attrNameLst>
                                      </p:cBhvr>
                                      <p:tavLst>
                                        <p:tav tm="0">
                                          <p:val>
                                            <p:fltVal val="90"/>
                                          </p:val>
                                        </p:tav>
                                        <p:tav tm="100000">
                                          <p:val>
                                            <p:fltVal val="0"/>
                                          </p:val>
                                        </p:tav>
                                      </p:tavLst>
                                    </p:anim>
                                    <p:animEffect transition="in" filter="fade">
                                      <p:cBhvr>
                                        <p:cTn id="10"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880320"/>
          </a:xfrm>
          <a:blipFill>
            <a:blip r:embed="rId2"/>
            <a:tile tx="0" ty="0" sx="100000" sy="100000" flip="none" algn="tl"/>
          </a:blipFill>
        </p:spPr>
        <p:txBody>
          <a:bodyPr>
            <a:normAutofit lnSpcReduction="10000"/>
          </a:bodyPr>
          <a:lstStyle/>
          <a:p>
            <a:pPr marL="0" indent="0">
              <a:buNone/>
            </a:pPr>
            <a:r>
              <a:rPr lang="es-CO" dirty="0" smtClean="0"/>
              <a:t>Notemos que Dios conocía perfectamente la ciudad, sabía en que casa vivía, el nombre de la mujer, sabía que era virgen, Dios sabía que estaba en promesa de matrimonio, sabía el nombre del futuro esposo, y además Dios sabía que eran del linaje del rey David. </a:t>
            </a:r>
          </a:p>
        </p:txBody>
      </p:sp>
      <p:sp>
        <p:nvSpPr>
          <p:cNvPr id="4" name="3 Rectángulo"/>
          <p:cNvSpPr/>
          <p:nvPr/>
        </p:nvSpPr>
        <p:spPr>
          <a:xfrm>
            <a:off x="179512" y="3717032"/>
            <a:ext cx="4572000" cy="2677656"/>
          </a:xfrm>
          <a:prstGeom prst="rect">
            <a:avLst/>
          </a:prstGeom>
          <a:blipFill>
            <a:blip r:embed="rId2"/>
            <a:tile tx="0" ty="0" sx="100000" sy="100000" flip="none" algn="tl"/>
          </a:blipFill>
        </p:spPr>
        <p:txBody>
          <a:bodyPr>
            <a:spAutoFit/>
          </a:bodyPr>
          <a:lstStyle/>
          <a:p>
            <a:pPr algn="ctr"/>
            <a:r>
              <a:rPr lang="es-CO" sz="2800" dirty="0"/>
              <a:t>Es decir: Dios conocía plenamente la vida de María, sabía que ella cumplía con las condiciones necesarias para ser la madre humada del Salvador. </a:t>
            </a:r>
          </a:p>
        </p:txBody>
      </p:sp>
      <p:pic>
        <p:nvPicPr>
          <p:cNvPr id="7170" name="Picture 2" descr="http://t2.gstatic.com/images?q=tbn:ANd9GcTdr7zAF78o46G-P-vjqXcTk4JqLB94_iqjySE4hU8EtCJ3QDsSr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3717033"/>
            <a:ext cx="2466975" cy="2677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611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2088231"/>
          </a:xfrm>
          <a:solidFill>
            <a:schemeClr val="accent6">
              <a:lumMod val="40000"/>
              <a:lumOff val="60000"/>
            </a:schemeClr>
          </a:solidFill>
        </p:spPr>
        <p:txBody>
          <a:bodyPr>
            <a:normAutofit fontScale="85000" lnSpcReduction="10000"/>
          </a:bodyPr>
          <a:lstStyle/>
          <a:p>
            <a:pPr marL="0" indent="0">
              <a:buNone/>
            </a:pPr>
            <a:r>
              <a:rPr lang="es-CO" dirty="0" smtClean="0"/>
              <a:t>Con relación a Nazaret, ciudad donde vivía María, la Biblia nos dice que este ambiente no era  propicio por su moral. El </a:t>
            </a:r>
            <a:r>
              <a:rPr lang="es-CO" dirty="0"/>
              <a:t>concepto que los judíos tenían de Nazaret se refleja en la respuesta de Natanael a Felipe: “</a:t>
            </a:r>
            <a:r>
              <a:rPr lang="es-CO" i="1" dirty="0"/>
              <a:t>¿De Nazaret puede salir algo de bueno?</a:t>
            </a:r>
            <a:r>
              <a:rPr lang="es-CO" dirty="0"/>
              <a:t>”</a:t>
            </a:r>
            <a:r>
              <a:rPr lang="es-CO" dirty="0">
                <a:solidFill>
                  <a:srgbClr val="FF0000"/>
                </a:solidFill>
              </a:rPr>
              <a:t> (</a:t>
            </a:r>
            <a:r>
              <a:rPr lang="es-CO" dirty="0" smtClean="0">
                <a:solidFill>
                  <a:srgbClr val="FF0000"/>
                </a:solidFill>
              </a:rPr>
              <a:t>Juan1:46),</a:t>
            </a:r>
          </a:p>
        </p:txBody>
      </p:sp>
      <p:pic>
        <p:nvPicPr>
          <p:cNvPr id="8194" name="Picture 2" descr="http://t3.gstatic.com/images?q=tbn:ANd9GcSAYgX-vg203-JPK4qPwIG0ZGCRSTwFA9uSKIJAqZYRCZ5_zTG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636912"/>
            <a:ext cx="3672408" cy="378565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2636912"/>
            <a:ext cx="5040560" cy="3785652"/>
          </a:xfrm>
          <a:prstGeom prst="rect">
            <a:avLst/>
          </a:prstGeom>
          <a:solidFill>
            <a:schemeClr val="accent6">
              <a:lumMod val="40000"/>
              <a:lumOff val="60000"/>
            </a:schemeClr>
          </a:solidFill>
        </p:spPr>
        <p:txBody>
          <a:bodyPr wrap="square">
            <a:spAutoFit/>
          </a:bodyPr>
          <a:lstStyle/>
          <a:p>
            <a:pPr algn="ctr"/>
            <a:r>
              <a:rPr lang="es-CO" sz="2400" dirty="0"/>
              <a:t>Pues aunque usted no lo crea, en este ambiente que no era propicio para ejercer la vida cristiana, fue donde se crió María. </a:t>
            </a:r>
            <a:endParaRPr lang="es-CO" sz="2400" dirty="0" smtClean="0"/>
          </a:p>
          <a:p>
            <a:pPr algn="ctr"/>
            <a:r>
              <a:rPr lang="es-CO" sz="2400" dirty="0" smtClean="0"/>
              <a:t>Esto </a:t>
            </a:r>
            <a:r>
              <a:rPr lang="es-CO" sz="2400" dirty="0"/>
              <a:t>nos dice del cuidado conque sus padres la criaron, pera más aún, del cuidado que tubo María por caminar diariamente con Dios, buscando cada día el hacer su voluntad.  Aquí María </a:t>
            </a:r>
            <a:r>
              <a:rPr lang="es-CO" sz="2400" dirty="0" smtClean="0"/>
              <a:t>nos </a:t>
            </a:r>
            <a:r>
              <a:rPr lang="es-CO" sz="2400" dirty="0"/>
              <a:t>da una gran </a:t>
            </a:r>
            <a:r>
              <a:rPr lang="es-CO" sz="2400" dirty="0" smtClean="0"/>
              <a:t>lección a nosotros hoy.</a:t>
            </a:r>
            <a:endParaRPr lang="es-CO" sz="2400" dirty="0"/>
          </a:p>
        </p:txBody>
      </p:sp>
    </p:spTree>
    <p:extLst>
      <p:ext uri="{BB962C8B-B14F-4D97-AF65-F5344CB8AC3E}">
        <p14:creationId xmlns:p14="http://schemas.microsoft.com/office/powerpoint/2010/main" val="2194129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1000" fill="hold"/>
                                        <p:tgtEl>
                                          <p:spTgt spid="8194"/>
                                        </p:tgtEl>
                                        <p:attrNameLst>
                                          <p:attrName>ppt_w</p:attrName>
                                        </p:attrNameLst>
                                      </p:cBhvr>
                                      <p:tavLst>
                                        <p:tav tm="0">
                                          <p:val>
                                            <p:fltVal val="0"/>
                                          </p:val>
                                        </p:tav>
                                        <p:tav tm="100000">
                                          <p:val>
                                            <p:strVal val="#ppt_w"/>
                                          </p:val>
                                        </p:tav>
                                      </p:tavLst>
                                    </p:anim>
                                    <p:anim calcmode="lin" valueType="num">
                                      <p:cBhvr>
                                        <p:cTn id="8" dur="1000" fill="hold"/>
                                        <p:tgtEl>
                                          <p:spTgt spid="8194"/>
                                        </p:tgtEl>
                                        <p:attrNameLst>
                                          <p:attrName>ppt_h</p:attrName>
                                        </p:attrNameLst>
                                      </p:cBhvr>
                                      <p:tavLst>
                                        <p:tav tm="0">
                                          <p:val>
                                            <p:fltVal val="0"/>
                                          </p:val>
                                        </p:tav>
                                        <p:tav tm="100000">
                                          <p:val>
                                            <p:strVal val="#ppt_h"/>
                                          </p:val>
                                        </p:tav>
                                      </p:tavLst>
                                    </p:anim>
                                    <p:anim calcmode="lin" valueType="num">
                                      <p:cBhvr>
                                        <p:cTn id="9" dur="1000" fill="hold"/>
                                        <p:tgtEl>
                                          <p:spTgt spid="8194"/>
                                        </p:tgtEl>
                                        <p:attrNameLst>
                                          <p:attrName>style.rotation</p:attrName>
                                        </p:attrNameLst>
                                      </p:cBhvr>
                                      <p:tavLst>
                                        <p:tav tm="0">
                                          <p:val>
                                            <p:fltVal val="90"/>
                                          </p:val>
                                        </p:tav>
                                        <p:tav tm="100000">
                                          <p:val>
                                            <p:fltVal val="0"/>
                                          </p:val>
                                        </p:tav>
                                      </p:tavLst>
                                    </p:anim>
                                    <p:animEffect transition="in" filter="fade">
                                      <p:cBhvr>
                                        <p:cTn id="10" dur="1000"/>
                                        <p:tgtEl>
                                          <p:spTgt spid="819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gradFill>
            <a:gsLst>
              <a:gs pos="0">
                <a:srgbClr val="FFEFD1"/>
              </a:gs>
              <a:gs pos="64999">
                <a:srgbClr val="F0EBD5"/>
              </a:gs>
              <a:gs pos="100000">
                <a:srgbClr val="D1C39F"/>
              </a:gs>
            </a:gsLst>
            <a:lin ang="5400000" scaled="0"/>
          </a:gradFill>
        </p:spPr>
        <p:txBody>
          <a:bodyPr>
            <a:normAutofit fontScale="92500"/>
          </a:bodyPr>
          <a:lstStyle/>
          <a:p>
            <a:pPr marL="0" indent="0" algn="ctr">
              <a:buNone/>
            </a:pPr>
            <a:r>
              <a:rPr lang="es-CO" b="1" dirty="0">
                <a:solidFill>
                  <a:srgbClr val="FF0000"/>
                </a:solidFill>
              </a:rPr>
              <a:t>Lucas </a:t>
            </a:r>
            <a:r>
              <a:rPr lang="es-CO" b="1" dirty="0" smtClean="0">
                <a:solidFill>
                  <a:srgbClr val="FF0000"/>
                </a:solidFill>
              </a:rPr>
              <a:t>1:28-33. </a:t>
            </a:r>
            <a:r>
              <a:rPr lang="es-CO" dirty="0" smtClean="0"/>
              <a:t>Entrando </a:t>
            </a:r>
            <a:r>
              <a:rPr lang="es-CO" dirty="0"/>
              <a:t>el ángel a donde ella estaba, dijo: </a:t>
            </a:r>
            <a:r>
              <a:rPr lang="es-CO" dirty="0" smtClean="0"/>
              <a:t>¡</a:t>
            </a:r>
            <a:r>
              <a:rPr lang="es-CO" dirty="0"/>
              <a:t>Salve, muy </a:t>
            </a:r>
            <a:r>
              <a:rPr lang="es-CO" dirty="0" smtClean="0"/>
              <a:t>favorecida !El </a:t>
            </a:r>
            <a:r>
              <a:rPr lang="es-CO" dirty="0"/>
              <a:t>Señor es contigo; bendita tú entre las </a:t>
            </a:r>
            <a:r>
              <a:rPr lang="es-CO" dirty="0" smtClean="0"/>
              <a:t>mujeres.</a:t>
            </a:r>
            <a:r>
              <a:rPr lang="es-CO" dirty="0"/>
              <a:t> </a:t>
            </a:r>
            <a:r>
              <a:rPr lang="es-CO" b="1" baseline="30000" dirty="0" smtClean="0"/>
              <a:t>29 </a:t>
            </a:r>
            <a:r>
              <a:rPr lang="es-CO" dirty="0"/>
              <a:t>Pero ella, cuando lo vio, se turbó por sus palabras, y pensaba qué salutación sería esta</a:t>
            </a:r>
            <a:r>
              <a:rPr lang="es-CO" dirty="0" smtClean="0"/>
              <a:t>.</a:t>
            </a:r>
            <a:endParaRPr lang="es-CO" dirty="0"/>
          </a:p>
          <a:p>
            <a:endParaRPr lang="es-CO" b="1" baseline="30000" dirty="0" smtClean="0"/>
          </a:p>
          <a:p>
            <a:pPr marL="0" indent="0" algn="ctr">
              <a:buNone/>
            </a:pPr>
            <a:r>
              <a:rPr lang="es-CO" b="1" baseline="30000" dirty="0" smtClean="0"/>
              <a:t>30 </a:t>
            </a:r>
            <a:r>
              <a:rPr lang="es-CO" dirty="0"/>
              <a:t>Entonces el ángel le dijo: </a:t>
            </a:r>
            <a:r>
              <a:rPr lang="es-CO" dirty="0" smtClean="0"/>
              <a:t>María</a:t>
            </a:r>
            <a:r>
              <a:rPr lang="es-CO" dirty="0"/>
              <a:t>, no temas, porque has hallado gracia delante de Dios. </a:t>
            </a:r>
            <a:r>
              <a:rPr lang="es-CO" b="1" baseline="30000" dirty="0" smtClean="0"/>
              <a:t>31 </a:t>
            </a:r>
            <a:r>
              <a:rPr lang="es-CO" dirty="0"/>
              <a:t>Concebirás en tu vientre y darás a luz un hijo, y llamarás su nombre </a:t>
            </a:r>
            <a:r>
              <a:rPr lang="es-CO" dirty="0" smtClean="0"/>
              <a:t>Jesús.</a:t>
            </a:r>
            <a:r>
              <a:rPr lang="es-CO" b="1" baseline="30000" dirty="0" smtClean="0"/>
              <a:t>32 </a:t>
            </a:r>
            <a:r>
              <a:rPr lang="es-CO" dirty="0"/>
              <a:t>Este será grande, y será llamado Hijo del Altísimo. El Señor Dios le dará el trono de David, su padre; </a:t>
            </a:r>
            <a:r>
              <a:rPr lang="es-CO" b="1" baseline="30000" dirty="0" smtClean="0"/>
              <a:t>33 </a:t>
            </a:r>
            <a:r>
              <a:rPr lang="es-CO" dirty="0"/>
              <a:t>reinará sobre la casa de Jacob para siempre y su Reino no tendrá fin.</a:t>
            </a:r>
          </a:p>
        </p:txBody>
      </p:sp>
    </p:spTree>
    <p:extLst>
      <p:ext uri="{BB962C8B-B14F-4D97-AF65-F5344CB8AC3E}">
        <p14:creationId xmlns:p14="http://schemas.microsoft.com/office/powerpoint/2010/main" val="3867636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3200" b="1" dirty="0" smtClean="0">
                <a:solidFill>
                  <a:srgbClr val="FF0000"/>
                </a:solidFill>
                <a:latin typeface="Agency FB" pitchFamily="34" charset="0"/>
              </a:rPr>
              <a:t>¿El hecho de que María fuera escogida como la madre de Jesús, le daba derecho a ser superior a todos los demás seres humanos?</a:t>
            </a:r>
            <a:endParaRPr lang="es-CO" sz="3200" b="1" dirty="0">
              <a:solidFill>
                <a:srgbClr val="FF0000"/>
              </a:solidFill>
              <a:latin typeface="Agency FB" pitchFamily="34" charset="0"/>
            </a:endParaRPr>
          </a:p>
        </p:txBody>
      </p:sp>
      <p:sp>
        <p:nvSpPr>
          <p:cNvPr id="3" name="2 Marcador de contenido"/>
          <p:cNvSpPr>
            <a:spLocks noGrp="1"/>
          </p:cNvSpPr>
          <p:nvPr>
            <p:ph idx="1"/>
          </p:nvPr>
        </p:nvSpPr>
        <p:spPr>
          <a:xfrm>
            <a:off x="457200" y="1844824"/>
            <a:ext cx="8229600" cy="4752528"/>
          </a:xfrm>
        </p:spPr>
        <p:txBody>
          <a:bodyPr>
            <a:normAutofit/>
          </a:bodyPr>
          <a:lstStyle/>
          <a:p>
            <a:pPr marL="0" indent="0" algn="ctr">
              <a:buNone/>
            </a:pPr>
            <a:endParaRPr lang="es-CO" sz="2800" dirty="0" smtClean="0"/>
          </a:p>
          <a:p>
            <a:pPr marL="0" indent="0" algn="ctr">
              <a:buNone/>
            </a:pPr>
            <a:r>
              <a:rPr lang="es-CO" sz="2800" dirty="0" smtClean="0"/>
              <a:t>Según </a:t>
            </a:r>
            <a:r>
              <a:rPr lang="es-CO" sz="2800" dirty="0"/>
              <a:t>el registro evangélico, sólo Elisabet </a:t>
            </a:r>
            <a:r>
              <a:rPr lang="es-CO" sz="2800" dirty="0">
                <a:solidFill>
                  <a:srgbClr val="FF0000"/>
                </a:solidFill>
              </a:rPr>
              <a:t>(</a:t>
            </a:r>
            <a:r>
              <a:rPr lang="es-CO" sz="2800" dirty="0" smtClean="0">
                <a:solidFill>
                  <a:srgbClr val="FF0000"/>
                </a:solidFill>
              </a:rPr>
              <a:t>Luc.1:42</a:t>
            </a:r>
            <a:r>
              <a:rPr lang="es-CO" sz="2800" dirty="0">
                <a:solidFill>
                  <a:srgbClr val="FF0000"/>
                </a:solidFill>
              </a:rPr>
              <a:t>)</a:t>
            </a:r>
            <a:r>
              <a:rPr lang="es-CO" sz="2800" dirty="0"/>
              <a:t> </a:t>
            </a:r>
            <a:r>
              <a:rPr lang="es-CO" sz="2800" dirty="0" smtClean="0"/>
              <a:t>quien dijo: «</a:t>
            </a:r>
            <a:r>
              <a:rPr lang="es-CO" sz="2800" i="1" u="sng" dirty="0" smtClean="0"/>
              <a:t>Bendita tu entre las mujeres</a:t>
            </a:r>
            <a:r>
              <a:rPr lang="es-CO" sz="2800" dirty="0" smtClean="0"/>
              <a:t>», y </a:t>
            </a:r>
            <a:r>
              <a:rPr lang="es-CO" sz="2800" dirty="0"/>
              <a:t>una mujer cuyo nombre no se menciona </a:t>
            </a:r>
            <a:r>
              <a:rPr lang="es-CO" sz="2800" dirty="0">
                <a:solidFill>
                  <a:srgbClr val="FF0000"/>
                </a:solidFill>
              </a:rPr>
              <a:t>(</a:t>
            </a:r>
            <a:r>
              <a:rPr lang="es-CO" sz="2800" dirty="0" smtClean="0">
                <a:solidFill>
                  <a:srgbClr val="FF0000"/>
                </a:solidFill>
              </a:rPr>
              <a:t>Luc.11:27)</a:t>
            </a:r>
            <a:r>
              <a:rPr lang="es-CO" sz="2800" dirty="0" smtClean="0"/>
              <a:t>, quién dijo: «</a:t>
            </a:r>
            <a:r>
              <a:rPr lang="es-CO" sz="2800" i="1" u="sng" dirty="0" smtClean="0"/>
              <a:t>Dichoso el seno que te trajo, y los pechos que te criaron</a:t>
            </a:r>
            <a:r>
              <a:rPr lang="es-CO" sz="2800" dirty="0" smtClean="0"/>
              <a:t>» refiriéndose a María.</a:t>
            </a:r>
          </a:p>
          <a:p>
            <a:pPr marL="0" indent="0" algn="ctr">
              <a:buNone/>
            </a:pPr>
            <a:r>
              <a:rPr lang="es-CO" sz="2800" dirty="0" smtClean="0"/>
              <a:t> Y Jesús </a:t>
            </a:r>
            <a:r>
              <a:rPr lang="es-CO" sz="2800" dirty="0"/>
              <a:t>rectificó lo que dijo </a:t>
            </a:r>
            <a:r>
              <a:rPr lang="es-CO" sz="2800" dirty="0" smtClean="0"/>
              <a:t>esa mujer: «</a:t>
            </a:r>
            <a:r>
              <a:rPr lang="es-CO" sz="2800" i="1" u="sng" dirty="0" smtClean="0"/>
              <a:t>ANTES BIENAVENTURADOS LOS QUE OYEN LA PALABRA DE DIOS, Y LA GUARDAN»</a:t>
            </a:r>
            <a:r>
              <a:rPr lang="es-CO" sz="2800" dirty="0" smtClean="0"/>
              <a:t> </a:t>
            </a:r>
            <a:r>
              <a:rPr lang="es-CO" sz="2800" dirty="0">
                <a:solidFill>
                  <a:srgbClr val="FF0000"/>
                </a:solidFill>
              </a:rPr>
              <a:t>(Luc.11:28</a:t>
            </a:r>
            <a:r>
              <a:rPr lang="es-CO" sz="2800" dirty="0" smtClean="0">
                <a:solidFill>
                  <a:srgbClr val="FF0000"/>
                </a:solidFill>
              </a:rPr>
              <a:t>). </a:t>
            </a:r>
            <a:endParaRPr lang="es-CO" sz="2800" dirty="0">
              <a:solidFill>
                <a:srgbClr val="FF0000"/>
              </a:solidFill>
            </a:endParaRPr>
          </a:p>
        </p:txBody>
      </p:sp>
    </p:spTree>
    <p:extLst>
      <p:ext uri="{BB962C8B-B14F-4D97-AF65-F5344CB8AC3E}">
        <p14:creationId xmlns:p14="http://schemas.microsoft.com/office/powerpoint/2010/main" val="2229773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p:spPr>
        <p:txBody>
          <a:bodyPr>
            <a:normAutofit fontScale="92500" lnSpcReduction="20000"/>
          </a:bodyPr>
          <a:lstStyle/>
          <a:p>
            <a:pPr marL="0" indent="0" algn="ctr">
              <a:buNone/>
            </a:pPr>
            <a:r>
              <a:rPr lang="es-CO" dirty="0"/>
              <a:t>El Salvador siempre trató con cortesía y consideración a su madre </a:t>
            </a:r>
            <a:r>
              <a:rPr lang="es-CO" dirty="0" smtClean="0">
                <a:solidFill>
                  <a:srgbClr val="FF0000"/>
                </a:solidFill>
              </a:rPr>
              <a:t>(Juan 2:4</a:t>
            </a:r>
            <a:r>
              <a:rPr lang="es-CO" dirty="0">
                <a:solidFill>
                  <a:srgbClr val="FF0000"/>
                </a:solidFill>
              </a:rPr>
              <a:t>)</a:t>
            </a:r>
            <a:r>
              <a:rPr lang="es-CO" dirty="0"/>
              <a:t>, </a:t>
            </a:r>
            <a:r>
              <a:rPr lang="es-CO" i="1" u="sng" dirty="0" smtClean="0"/>
              <a:t>PERO NUNCA LA ENSALZÓ POR ENCIMA DE OTROS QUE LE OÍAN Y CREÍAN EN ÉL</a:t>
            </a:r>
            <a:r>
              <a:rPr lang="es-CO" dirty="0" smtClean="0"/>
              <a:t> </a:t>
            </a:r>
            <a:r>
              <a:rPr lang="es-CO" dirty="0">
                <a:solidFill>
                  <a:srgbClr val="FF0000"/>
                </a:solidFill>
              </a:rPr>
              <a:t>(</a:t>
            </a:r>
            <a:r>
              <a:rPr lang="es-CO" dirty="0" smtClean="0">
                <a:solidFill>
                  <a:srgbClr val="FF0000"/>
                </a:solidFill>
              </a:rPr>
              <a:t>Mat.12:48-49</a:t>
            </a:r>
            <a:r>
              <a:rPr lang="es-CO" dirty="0">
                <a:solidFill>
                  <a:srgbClr val="FF0000"/>
                </a:solidFill>
              </a:rPr>
              <a:t>)</a:t>
            </a:r>
            <a:r>
              <a:rPr lang="es-CO" dirty="0"/>
              <a:t>.  </a:t>
            </a:r>
            <a:endParaRPr lang="es-CO" dirty="0" smtClean="0"/>
          </a:p>
          <a:p>
            <a:pPr marL="0" indent="0">
              <a:buNone/>
            </a:pPr>
            <a:endParaRPr lang="es-CO" dirty="0"/>
          </a:p>
          <a:p>
            <a:pPr marL="0" indent="0" algn="ctr">
              <a:buNone/>
            </a:pPr>
            <a:r>
              <a:rPr lang="es-CO" dirty="0"/>
              <a:t>Respondiendo él al que le decía esto, dijo: </a:t>
            </a:r>
            <a:r>
              <a:rPr lang="es-CO" i="1" u="sng" dirty="0"/>
              <a:t>¿Quién es mi madre, y quiénes son mis </a:t>
            </a:r>
            <a:r>
              <a:rPr lang="es-CO" i="1" u="sng" dirty="0" smtClean="0"/>
              <a:t>hermanos?</a:t>
            </a:r>
            <a:r>
              <a:rPr lang="es-CO" i="1" u="sng" dirty="0"/>
              <a:t> </a:t>
            </a:r>
            <a:r>
              <a:rPr lang="es-CO" b="1" baseline="30000" dirty="0" smtClean="0"/>
              <a:t>49 </a:t>
            </a:r>
            <a:r>
              <a:rPr lang="es-CO" dirty="0"/>
              <a:t>Y extendiendo su mano hacia sus discípulos, dijo: </a:t>
            </a:r>
            <a:r>
              <a:rPr lang="es-CO" dirty="0" smtClean="0"/>
              <a:t>«</a:t>
            </a:r>
            <a:r>
              <a:rPr lang="es-CO" i="1" u="sng" dirty="0" smtClean="0"/>
              <a:t>HE AQUÍ MI MADRE Y MIS HERMANOS</a:t>
            </a:r>
            <a:r>
              <a:rPr lang="es-CO" dirty="0" smtClean="0"/>
              <a:t>». </a:t>
            </a:r>
          </a:p>
          <a:p>
            <a:endParaRPr lang="es-CO" dirty="0"/>
          </a:p>
          <a:p>
            <a:pPr marL="0" indent="0" algn="ctr">
              <a:buNone/>
            </a:pPr>
            <a:r>
              <a:rPr lang="es-CO" dirty="0" smtClean="0"/>
              <a:t>En </a:t>
            </a:r>
            <a:r>
              <a:rPr lang="es-CO" dirty="0"/>
              <a:t>la cruz se dirigió a ella llamándola simplemente “mujer”, </a:t>
            </a:r>
            <a:r>
              <a:rPr lang="es-CO" i="1" u="sng" dirty="0"/>
              <a:t>título que denotaba respeto</a:t>
            </a:r>
            <a:r>
              <a:rPr lang="es-CO" dirty="0"/>
              <a:t> </a:t>
            </a:r>
            <a:r>
              <a:rPr lang="es-CO" dirty="0" smtClean="0">
                <a:solidFill>
                  <a:srgbClr val="FF0000"/>
                </a:solidFill>
              </a:rPr>
              <a:t>(Juan 19:26</a:t>
            </a:r>
            <a:r>
              <a:rPr lang="es-CO" dirty="0">
                <a:solidFill>
                  <a:srgbClr val="FF0000"/>
                </a:solidFill>
              </a:rPr>
              <a:t>)</a:t>
            </a:r>
            <a:r>
              <a:rPr lang="es-CO" dirty="0"/>
              <a:t>.  Ni </a:t>
            </a:r>
            <a:r>
              <a:rPr lang="es-CO" dirty="0">
                <a:latin typeface="Agency FB" pitchFamily="34" charset="0"/>
              </a:rPr>
              <a:t>Pablo ni ningún otro autor del NT atribuyeron a María méritos extraordinarios o influencia delante de Dios. </a:t>
            </a:r>
          </a:p>
          <a:p>
            <a:endParaRPr lang="es-CO" dirty="0"/>
          </a:p>
        </p:txBody>
      </p:sp>
    </p:spTree>
    <p:extLst>
      <p:ext uri="{BB962C8B-B14F-4D97-AF65-F5344CB8AC3E}">
        <p14:creationId xmlns:p14="http://schemas.microsoft.com/office/powerpoint/2010/main" val="97885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wipe(down)">
                                      <p:cBhvr>
                                        <p:cTn id="43" dur="580">
                                          <p:stCondLst>
                                            <p:cond delay="0"/>
                                          </p:stCondLst>
                                        </p:cTn>
                                        <p:tgtEl>
                                          <p:spTgt spid="3">
                                            <p:txEl>
                                              <p:pRg st="4" end="4"/>
                                            </p:txEl>
                                          </p:spTgt>
                                        </p:tgtEl>
                                      </p:cBhvr>
                                    </p:animEffect>
                                    <p:anim calcmode="lin" valueType="num">
                                      <p:cBhvr>
                                        <p:cTn id="4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4" end="4"/>
                                            </p:txEl>
                                          </p:spTgt>
                                        </p:tgtEl>
                                      </p:cBhvr>
                                      <p:to x="100000" y="60000"/>
                                    </p:animScale>
                                    <p:animScale>
                                      <p:cBhvr>
                                        <p:cTn id="50" dur="166" decel="50000">
                                          <p:stCondLst>
                                            <p:cond delay="676"/>
                                          </p:stCondLst>
                                        </p:cTn>
                                        <p:tgtEl>
                                          <p:spTgt spid="3">
                                            <p:txEl>
                                              <p:pRg st="4" end="4"/>
                                            </p:txEl>
                                          </p:spTgt>
                                        </p:tgtEl>
                                      </p:cBhvr>
                                      <p:to x="100000" y="100000"/>
                                    </p:animScale>
                                    <p:animScale>
                                      <p:cBhvr>
                                        <p:cTn id="51" dur="26">
                                          <p:stCondLst>
                                            <p:cond delay="1312"/>
                                          </p:stCondLst>
                                        </p:cTn>
                                        <p:tgtEl>
                                          <p:spTgt spid="3">
                                            <p:txEl>
                                              <p:pRg st="4" end="4"/>
                                            </p:txEl>
                                          </p:spTgt>
                                        </p:tgtEl>
                                      </p:cBhvr>
                                      <p:to x="100000" y="80000"/>
                                    </p:animScale>
                                    <p:animScale>
                                      <p:cBhvr>
                                        <p:cTn id="52" dur="166" decel="50000">
                                          <p:stCondLst>
                                            <p:cond delay="1338"/>
                                          </p:stCondLst>
                                        </p:cTn>
                                        <p:tgtEl>
                                          <p:spTgt spid="3">
                                            <p:txEl>
                                              <p:pRg st="4" end="4"/>
                                            </p:txEl>
                                          </p:spTgt>
                                        </p:tgtEl>
                                      </p:cBhvr>
                                      <p:to x="100000" y="100000"/>
                                    </p:animScale>
                                    <p:animScale>
                                      <p:cBhvr>
                                        <p:cTn id="53" dur="26">
                                          <p:stCondLst>
                                            <p:cond delay="1642"/>
                                          </p:stCondLst>
                                        </p:cTn>
                                        <p:tgtEl>
                                          <p:spTgt spid="3">
                                            <p:txEl>
                                              <p:pRg st="4" end="4"/>
                                            </p:txEl>
                                          </p:spTgt>
                                        </p:tgtEl>
                                      </p:cBhvr>
                                      <p:to x="100000" y="90000"/>
                                    </p:animScale>
                                    <p:animScale>
                                      <p:cBhvr>
                                        <p:cTn id="54" dur="166" decel="50000">
                                          <p:stCondLst>
                                            <p:cond delay="1668"/>
                                          </p:stCondLst>
                                        </p:cTn>
                                        <p:tgtEl>
                                          <p:spTgt spid="3">
                                            <p:txEl>
                                              <p:pRg st="4" end="4"/>
                                            </p:txEl>
                                          </p:spTgt>
                                        </p:tgtEl>
                                      </p:cBhvr>
                                      <p:to x="100000" y="100000"/>
                                    </p:animScale>
                                    <p:animScale>
                                      <p:cBhvr>
                                        <p:cTn id="55" dur="26">
                                          <p:stCondLst>
                                            <p:cond delay="1808"/>
                                          </p:stCondLst>
                                        </p:cTn>
                                        <p:tgtEl>
                                          <p:spTgt spid="3">
                                            <p:txEl>
                                              <p:pRg st="4" end="4"/>
                                            </p:txEl>
                                          </p:spTgt>
                                        </p:tgtEl>
                                      </p:cBhvr>
                                      <p:to x="100000" y="95000"/>
                                    </p:animScale>
                                    <p:animScale>
                                      <p:cBhvr>
                                        <p:cTn id="5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016224"/>
          </a:xfrm>
          <a:solidFill>
            <a:schemeClr val="accent5">
              <a:lumMod val="20000"/>
              <a:lumOff val="80000"/>
            </a:schemeClr>
          </a:solidFill>
        </p:spPr>
        <p:txBody>
          <a:bodyPr>
            <a:normAutofit lnSpcReduction="10000"/>
          </a:bodyPr>
          <a:lstStyle/>
          <a:p>
            <a:pPr marL="0" indent="0" algn="ctr">
              <a:buNone/>
            </a:pPr>
            <a:r>
              <a:rPr lang="es-CO" dirty="0"/>
              <a:t> </a:t>
            </a:r>
            <a:r>
              <a:rPr lang="es-CO" b="1" dirty="0"/>
              <a:t>¡Salve! </a:t>
            </a:r>
            <a:r>
              <a:rPr lang="es-CO" b="1" dirty="0" smtClean="0"/>
              <a:t>Quiere decir: «Alegrarse», «regocijarse». </a:t>
            </a:r>
          </a:p>
          <a:p>
            <a:pPr marL="0" indent="0" algn="ctr">
              <a:buNone/>
            </a:pPr>
            <a:r>
              <a:rPr lang="es-CO" b="1" dirty="0" smtClean="0"/>
              <a:t>Muy </a:t>
            </a:r>
            <a:r>
              <a:rPr lang="es-CO" b="1" dirty="0"/>
              <a:t>favorecida. </a:t>
            </a:r>
            <a:r>
              <a:rPr lang="es-CO" dirty="0" smtClean="0"/>
              <a:t>Quiere decir: </a:t>
            </a:r>
            <a:r>
              <a:rPr lang="es-CO" dirty="0"/>
              <a:t>“dotada de gracia”.  </a:t>
            </a:r>
            <a:endParaRPr lang="es-CO" dirty="0" smtClean="0"/>
          </a:p>
        </p:txBody>
      </p:sp>
      <p:sp>
        <p:nvSpPr>
          <p:cNvPr id="4" name="3 Rectángulo"/>
          <p:cNvSpPr/>
          <p:nvPr/>
        </p:nvSpPr>
        <p:spPr>
          <a:xfrm>
            <a:off x="395536" y="2420888"/>
            <a:ext cx="4572000" cy="2954655"/>
          </a:xfrm>
          <a:prstGeom prst="rect">
            <a:avLst/>
          </a:prstGeom>
        </p:spPr>
        <p:txBody>
          <a:bodyPr>
            <a:spAutoFit/>
          </a:bodyPr>
          <a:lstStyle/>
          <a:p>
            <a:pPr algn="ctr"/>
            <a:r>
              <a:rPr lang="es-CO" sz="2800" dirty="0"/>
              <a:t>Esta expresión «dotada de gracia» designa a María como recipiente de la gracia o el favor divino (hacia ella), </a:t>
            </a:r>
            <a:r>
              <a:rPr lang="es-CO" sz="2800" i="1" dirty="0"/>
              <a:t>pero no como dispensadora de esa gracia (para otros).</a:t>
            </a:r>
          </a:p>
          <a:p>
            <a:endParaRPr lang="es-CO" dirty="0"/>
          </a:p>
        </p:txBody>
      </p:sp>
      <p:sp>
        <p:nvSpPr>
          <p:cNvPr id="5" name="4 Rectángulo"/>
          <p:cNvSpPr/>
          <p:nvPr/>
        </p:nvSpPr>
        <p:spPr>
          <a:xfrm>
            <a:off x="0" y="5455834"/>
            <a:ext cx="8962693" cy="1384995"/>
          </a:xfrm>
          <a:prstGeom prst="rect">
            <a:avLst/>
          </a:prstGeom>
          <a:solidFill>
            <a:schemeClr val="accent5">
              <a:lumMod val="20000"/>
              <a:lumOff val="80000"/>
            </a:schemeClr>
          </a:solidFill>
        </p:spPr>
        <p:txBody>
          <a:bodyPr wrap="square">
            <a:spAutoFit/>
          </a:bodyPr>
          <a:lstStyle/>
          <a:p>
            <a:pPr algn="ctr"/>
            <a:r>
              <a:rPr lang="es-CO" sz="2800" dirty="0"/>
              <a:t>Ciertamente que </a:t>
            </a:r>
            <a:r>
              <a:rPr lang="es-CO" sz="2800" dirty="0" smtClean="0"/>
              <a:t>María </a:t>
            </a:r>
            <a:r>
              <a:rPr lang="es-CO" sz="2800" dirty="0"/>
              <a:t>era privilegiada, al ser la mujer escogida por Dios «entre las mujeres» para ser la madre humana de Cristo.  </a:t>
            </a:r>
            <a:endParaRPr lang="es-CO" sz="2800" b="1" dirty="0"/>
          </a:p>
        </p:txBody>
      </p:sp>
      <p:pic>
        <p:nvPicPr>
          <p:cNvPr id="6" name="Picture 2" descr="http://t2.gstatic.com/images?q=tbn:ANd9GcTdr7zAF78o46G-P-vjqXcTk4JqLB94_iqjySE4hU8EtCJ3QDsSr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8755" y="2420888"/>
            <a:ext cx="2466975" cy="2954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9529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1000" fill="hold"/>
                                        <p:tgtEl>
                                          <p:spTgt spid="5"/>
                                        </p:tgtEl>
                                        <p:attrNameLst>
                                          <p:attrName>ppt_w</p:attrName>
                                        </p:attrNameLst>
                                      </p:cBhvr>
                                      <p:tavLst>
                                        <p:tav tm="0">
                                          <p:val>
                                            <p:fltVal val="0"/>
                                          </p:val>
                                        </p:tav>
                                        <p:tav tm="100000">
                                          <p:val>
                                            <p:strVal val="#ppt_w"/>
                                          </p:val>
                                        </p:tav>
                                      </p:tavLst>
                                    </p:anim>
                                    <p:anim calcmode="lin" valueType="num">
                                      <p:cBhvr>
                                        <p:cTn id="34" dur="1000" fill="hold"/>
                                        <p:tgtEl>
                                          <p:spTgt spid="5"/>
                                        </p:tgtEl>
                                        <p:attrNameLst>
                                          <p:attrName>ppt_h</p:attrName>
                                        </p:attrNameLst>
                                      </p:cBhvr>
                                      <p:tavLst>
                                        <p:tav tm="0">
                                          <p:val>
                                            <p:fltVal val="0"/>
                                          </p:val>
                                        </p:tav>
                                        <p:tav tm="100000">
                                          <p:val>
                                            <p:strVal val="#ppt_h"/>
                                          </p:val>
                                        </p:tav>
                                      </p:tavLst>
                                    </p:anim>
                                    <p:anim calcmode="lin" valueType="num">
                                      <p:cBhvr>
                                        <p:cTn id="35" dur="1000" fill="hold"/>
                                        <p:tgtEl>
                                          <p:spTgt spid="5"/>
                                        </p:tgtEl>
                                        <p:attrNameLst>
                                          <p:attrName>style.rotation</p:attrName>
                                        </p:attrNameLst>
                                      </p:cBhvr>
                                      <p:tavLst>
                                        <p:tav tm="0">
                                          <p:val>
                                            <p:fltVal val="90"/>
                                          </p:val>
                                        </p:tav>
                                        <p:tav tm="100000">
                                          <p:val>
                                            <p:fltVal val="0"/>
                                          </p:val>
                                        </p:tav>
                                      </p:tavLst>
                                    </p:anim>
                                    <p:animEffect transition="in" filter="fade">
                                      <p:cBhvr>
                                        <p:cTn id="3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690864" cy="6336704"/>
          </a:xfrm>
        </p:spPr>
        <p:txBody>
          <a:bodyPr>
            <a:normAutofit fontScale="92500" lnSpcReduction="10000"/>
          </a:bodyPr>
          <a:lstStyle/>
          <a:p>
            <a:pPr marL="0" indent="0" algn="ctr">
              <a:buNone/>
            </a:pPr>
            <a:r>
              <a:rPr lang="es-CO" dirty="0" smtClean="0"/>
              <a:t>María </a:t>
            </a:r>
            <a:r>
              <a:rPr lang="es-CO" dirty="0"/>
              <a:t>no sólo era una joven virtuosa y piadosa, sino también de admirable inteligencia; no sólo había adquirido un conocimiento poco común de las Escrituras, sino que también reflexionaba en el significado de las diversas experiencias que la vida le </a:t>
            </a:r>
            <a:r>
              <a:rPr lang="es-CO" dirty="0" smtClean="0"/>
              <a:t>proporcionaba. </a:t>
            </a:r>
          </a:p>
          <a:p>
            <a:pPr marL="0" indent="0" algn="ctr">
              <a:buNone/>
            </a:pPr>
            <a:r>
              <a:rPr lang="es-CO" dirty="0" smtClean="0"/>
              <a:t>A </a:t>
            </a:r>
            <a:r>
              <a:rPr lang="es-CO" dirty="0"/>
              <a:t>diferencia de Zacarías, quien tuvo </a:t>
            </a:r>
            <a:r>
              <a:rPr lang="es-CO" dirty="0" smtClean="0"/>
              <a:t>miedo, </a:t>
            </a:r>
            <a:r>
              <a:rPr lang="es-CO" dirty="0"/>
              <a:t>María parece haber conservado su presencia de ánimo</a:t>
            </a:r>
            <a:r>
              <a:rPr lang="es-CO" dirty="0" smtClean="0"/>
              <a:t>. </a:t>
            </a:r>
            <a:endParaRPr lang="es-CO" dirty="0"/>
          </a:p>
        </p:txBody>
      </p:sp>
      <p:pic>
        <p:nvPicPr>
          <p:cNvPr id="1026" name="Picture 2" descr="http://t3.gstatic.com/images?q=tbn:ANd9GcRGRSPK1Oht5apOPj6N8tQHxHGMgjZ9VcRumyaazgULfXrQgmi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76672"/>
            <a:ext cx="3600400" cy="39604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92080" y="4653136"/>
            <a:ext cx="3596456" cy="2092881"/>
          </a:xfrm>
          <a:prstGeom prst="rect">
            <a:avLst/>
          </a:prstGeom>
        </p:spPr>
        <p:txBody>
          <a:bodyPr wrap="square">
            <a:spAutoFit/>
          </a:bodyPr>
          <a:lstStyle/>
          <a:p>
            <a:pPr algn="ctr"/>
            <a:r>
              <a:rPr lang="es-CO" sz="2800" b="1" dirty="0">
                <a:solidFill>
                  <a:srgbClr val="FF0000"/>
                </a:solidFill>
              </a:rPr>
              <a:t>María conservó el animo porque sabía que Dios era </a:t>
            </a:r>
            <a:r>
              <a:rPr lang="es-CO" sz="2800" b="1" dirty="0" smtClean="0">
                <a:solidFill>
                  <a:srgbClr val="FF0000"/>
                </a:solidFill>
              </a:rPr>
              <a:t>su Padre  </a:t>
            </a:r>
            <a:r>
              <a:rPr lang="es-CO" sz="2800" b="1" dirty="0">
                <a:solidFill>
                  <a:srgbClr val="FF0000"/>
                </a:solidFill>
              </a:rPr>
              <a:t>Amante. </a:t>
            </a:r>
          </a:p>
          <a:p>
            <a:endParaRPr lang="es-CO" dirty="0"/>
          </a:p>
        </p:txBody>
      </p:sp>
    </p:spTree>
    <p:extLst>
      <p:ext uri="{BB962C8B-B14F-4D97-AF65-F5344CB8AC3E}">
        <p14:creationId xmlns:p14="http://schemas.microsoft.com/office/powerpoint/2010/main" val="243078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8229600" cy="2088232"/>
          </a:xfrm>
        </p:spPr>
        <p:txBody>
          <a:bodyPr>
            <a:normAutofit lnSpcReduction="10000"/>
          </a:bodyPr>
          <a:lstStyle/>
          <a:p>
            <a:pPr marL="0" indent="0" algn="ctr">
              <a:buNone/>
            </a:pPr>
            <a:r>
              <a:rPr lang="es-CO" b="1" dirty="0" smtClean="0"/>
              <a:t>Entonces el ángel Gabriel le dice: «María,</a:t>
            </a:r>
            <a:r>
              <a:rPr lang="es-CO" dirty="0" smtClean="0"/>
              <a:t> </a:t>
            </a:r>
            <a:r>
              <a:rPr lang="es-CO" b="1" dirty="0"/>
              <a:t>n</a:t>
            </a:r>
            <a:r>
              <a:rPr lang="es-CO" b="1" dirty="0" smtClean="0"/>
              <a:t>o temas». </a:t>
            </a:r>
            <a:r>
              <a:rPr lang="es-CO" dirty="0" smtClean="0"/>
              <a:t> </a:t>
            </a:r>
          </a:p>
          <a:p>
            <a:pPr marL="0" indent="0" algn="ctr">
              <a:buNone/>
            </a:pPr>
            <a:r>
              <a:rPr lang="es-CO" dirty="0" smtClean="0"/>
              <a:t> </a:t>
            </a:r>
            <a:r>
              <a:rPr lang="es-CO" b="1" i="1" dirty="0" smtClean="0">
                <a:solidFill>
                  <a:srgbClr val="FF0000"/>
                </a:solidFill>
              </a:rPr>
              <a:t>¿Qué propósito tenía el ángel al dirigirse a ella con estas palabras?</a:t>
            </a:r>
          </a:p>
        </p:txBody>
      </p:sp>
      <p:sp>
        <p:nvSpPr>
          <p:cNvPr id="4" name="3 Rectángulo"/>
          <p:cNvSpPr/>
          <p:nvPr/>
        </p:nvSpPr>
        <p:spPr>
          <a:xfrm>
            <a:off x="196115" y="2808946"/>
            <a:ext cx="5256584" cy="4031873"/>
          </a:xfrm>
          <a:prstGeom prst="rect">
            <a:avLst/>
          </a:prstGeom>
          <a:blipFill>
            <a:blip r:embed="rId2"/>
            <a:tile tx="0" ty="0" sx="100000" sy="100000" flip="none" algn="tl"/>
          </a:blipFill>
        </p:spPr>
        <p:txBody>
          <a:bodyPr wrap="square">
            <a:spAutoFit/>
          </a:bodyPr>
          <a:lstStyle/>
          <a:p>
            <a:pPr algn="ctr"/>
            <a:r>
              <a:rPr lang="es-CO" sz="3200" dirty="0"/>
              <a:t>Al dirigirse a ella por nombre, el ángel demostró que la conocía personalmente.  Estas declaraciones tenían el propósito de inspirarle confianza. No se nos olvide que los ángeles son nuestros amigos. </a:t>
            </a:r>
          </a:p>
        </p:txBody>
      </p:sp>
      <p:pic>
        <p:nvPicPr>
          <p:cNvPr id="5" name="Picture 2" descr="http://cronicadeunatraicion.files.wordpress.com/2012/03/la-anunciacio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2780928"/>
            <a:ext cx="3275856" cy="3744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8576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994122"/>
          </a:xfrm>
        </p:spPr>
        <p:txBody>
          <a:bodyPr>
            <a:normAutofit/>
          </a:bodyPr>
          <a:lstStyle/>
          <a:p>
            <a:r>
              <a:rPr lang="es-CO" sz="4000" b="1" i="1" dirty="0" smtClean="0">
                <a:solidFill>
                  <a:srgbClr val="FF0000"/>
                </a:solidFill>
                <a:latin typeface="Agency FB" pitchFamily="34" charset="0"/>
              </a:rPr>
              <a:t>¿Qué no entendía María y preguntó al ángel?</a:t>
            </a:r>
            <a:endParaRPr lang="es-CO" sz="4000"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1396751"/>
          </a:xfrm>
        </p:spPr>
        <p:txBody>
          <a:bodyPr>
            <a:normAutofit fontScale="92500"/>
          </a:bodyPr>
          <a:lstStyle/>
          <a:p>
            <a:pPr marL="0" indent="0" algn="ctr">
              <a:buNone/>
            </a:pPr>
            <a:r>
              <a:rPr lang="es-CO" b="1" dirty="0" smtClean="0"/>
              <a:t> </a:t>
            </a:r>
            <a:r>
              <a:rPr lang="es-CO" b="1" dirty="0" smtClean="0">
                <a:solidFill>
                  <a:srgbClr val="FF0000"/>
                </a:solidFill>
              </a:rPr>
              <a:t>Lucas 1:34-37.</a:t>
            </a:r>
            <a:r>
              <a:rPr lang="es-CO" b="1" baseline="30000" dirty="0" smtClean="0"/>
              <a:t>  </a:t>
            </a:r>
            <a:r>
              <a:rPr lang="es-CO" dirty="0" smtClean="0"/>
              <a:t>Entonces </a:t>
            </a:r>
            <a:r>
              <a:rPr lang="es-CO" dirty="0"/>
              <a:t>María preguntó al ángel: </a:t>
            </a:r>
            <a:r>
              <a:rPr lang="es-CO" dirty="0" smtClean="0"/>
              <a:t>--¿</a:t>
            </a:r>
            <a:r>
              <a:rPr lang="es-CO" i="1" u="sng" dirty="0"/>
              <a:t>Cómo será esto?, pues no conozco varón</a:t>
            </a:r>
            <a:r>
              <a:rPr lang="es-CO" dirty="0" smtClean="0"/>
              <a:t>.</a:t>
            </a:r>
            <a:endParaRPr lang="es-CO" dirty="0"/>
          </a:p>
        </p:txBody>
      </p:sp>
      <p:sp>
        <p:nvSpPr>
          <p:cNvPr id="4" name="3 Rectángulo"/>
          <p:cNvSpPr/>
          <p:nvPr/>
        </p:nvSpPr>
        <p:spPr>
          <a:xfrm>
            <a:off x="179512" y="3068960"/>
            <a:ext cx="5904656" cy="3416320"/>
          </a:xfrm>
          <a:prstGeom prst="rect">
            <a:avLst/>
          </a:prstGeom>
        </p:spPr>
        <p:txBody>
          <a:bodyPr wrap="square">
            <a:spAutoFit/>
          </a:bodyPr>
          <a:lstStyle/>
          <a:p>
            <a:pPr algn="ctr"/>
            <a:r>
              <a:rPr lang="es-CO" sz="2400" b="1" baseline="30000" dirty="0">
                <a:solidFill>
                  <a:srgbClr val="0070C0"/>
                </a:solidFill>
              </a:rPr>
              <a:t>35 </a:t>
            </a:r>
            <a:r>
              <a:rPr lang="es-CO" sz="2400" b="1" dirty="0">
                <a:solidFill>
                  <a:srgbClr val="0070C0"/>
                </a:solidFill>
              </a:rPr>
              <a:t>Respondiendo el ángel, le dijo: El Espíritu Santo vendrá sobre ti y el poder del Altísimo te cubrirá con su sombra; por lo cual también el Santo Ser que va a nacer será llamado Hijo de Dios.</a:t>
            </a:r>
            <a:r>
              <a:rPr lang="es-CO" sz="2400" b="1" baseline="30000" dirty="0">
                <a:solidFill>
                  <a:srgbClr val="0070C0"/>
                </a:solidFill>
              </a:rPr>
              <a:t> 36 </a:t>
            </a:r>
            <a:r>
              <a:rPr lang="es-CO" sz="2400" b="1" dirty="0">
                <a:solidFill>
                  <a:srgbClr val="0070C0"/>
                </a:solidFill>
              </a:rPr>
              <a:t>Y he aquí también tu parienta Elisabet, la que llamaban estéril, ha concebido hijo en su vejez y este es el sexto mes para ella,</a:t>
            </a:r>
            <a:r>
              <a:rPr lang="es-CO" sz="2400" b="1" baseline="30000" dirty="0">
                <a:solidFill>
                  <a:srgbClr val="0070C0"/>
                </a:solidFill>
              </a:rPr>
              <a:t>37 </a:t>
            </a:r>
            <a:r>
              <a:rPr lang="es-CO" sz="2400" b="1" dirty="0">
                <a:solidFill>
                  <a:srgbClr val="0070C0"/>
                </a:solidFill>
              </a:rPr>
              <a:t>pues nada hay imposible para Dios.</a:t>
            </a:r>
          </a:p>
        </p:txBody>
      </p:sp>
      <p:pic>
        <p:nvPicPr>
          <p:cNvPr id="2050" name="Picture 2" descr="http://t1.gstatic.com/images?q=tbn:ANd9GcQgvEqpG5v1UY7B0g6y-E94nZ5RvDopQyTS0UdqSIlGyNQUJfo9F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924944"/>
            <a:ext cx="2736304"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507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lnSpcReduction="10000"/>
          </a:bodyPr>
          <a:lstStyle/>
          <a:p>
            <a:pPr marL="0" indent="0" algn="ctr">
              <a:buNone/>
            </a:pPr>
            <a:r>
              <a:rPr lang="es-CO" b="1" dirty="0" smtClean="0"/>
              <a:t>La expresión de María: «No conozco varón». </a:t>
            </a:r>
            <a:r>
              <a:rPr lang="es-CO" dirty="0" smtClean="0"/>
              <a:t>Se </a:t>
            </a:r>
            <a:r>
              <a:rPr lang="es-CO" dirty="0"/>
              <a:t>refiere al conocimiento carnal de las relaciones conyugales. </a:t>
            </a:r>
            <a:r>
              <a:rPr lang="es-CO" dirty="0" smtClean="0"/>
              <a:t>Con estas palabras María afirma </a:t>
            </a:r>
            <a:r>
              <a:rPr lang="es-CO" dirty="0"/>
              <a:t>su </a:t>
            </a:r>
            <a:r>
              <a:rPr lang="es-CO" u="sng" dirty="0"/>
              <a:t>pureza y virginidad</a:t>
            </a:r>
            <a:r>
              <a:rPr lang="es-CO" dirty="0"/>
              <a:t> </a:t>
            </a:r>
            <a:r>
              <a:rPr lang="es-CO" i="1" dirty="0" smtClean="0"/>
              <a:t>(en medio de aquel ambiente donde imperaba la inmoralidad).</a:t>
            </a:r>
          </a:p>
          <a:p>
            <a:endParaRPr lang="es-CO" dirty="0"/>
          </a:p>
          <a:p>
            <a:pPr marL="0" indent="0">
              <a:buNone/>
            </a:pPr>
            <a:r>
              <a:rPr lang="es-CO" dirty="0" smtClean="0"/>
              <a:t>Note que María denotaba </a:t>
            </a:r>
            <a:r>
              <a:rPr lang="es-CO" dirty="0"/>
              <a:t>castidad </a:t>
            </a:r>
            <a:r>
              <a:rPr lang="es-CO" u="sng" dirty="0" smtClean="0"/>
              <a:t>premarital</a:t>
            </a:r>
            <a:r>
              <a:rPr lang="es-CO" dirty="0" smtClean="0"/>
              <a:t>, como debe serlo el de todo hijo e hija de Dios hoy, semejante a las hijas de Lot, aún en medio de la impiedad, como lo era Sodoma.  Lot dijo: «</a:t>
            </a:r>
            <a:r>
              <a:rPr lang="es-CO" i="1" u="sng" dirty="0" smtClean="0"/>
              <a:t>Tengo dos hijas que no conocieron varón</a:t>
            </a:r>
            <a:r>
              <a:rPr lang="es-CO" dirty="0" smtClean="0"/>
              <a:t>» </a:t>
            </a:r>
            <a:r>
              <a:rPr lang="es-CO" dirty="0" smtClean="0">
                <a:solidFill>
                  <a:srgbClr val="FF0000"/>
                </a:solidFill>
              </a:rPr>
              <a:t>(Gen.19:8).</a:t>
            </a:r>
            <a:endParaRPr lang="es-CO" dirty="0">
              <a:solidFill>
                <a:srgbClr val="FF0000"/>
              </a:solidFill>
            </a:endParaRPr>
          </a:p>
        </p:txBody>
      </p:sp>
    </p:spTree>
    <p:extLst>
      <p:ext uri="{BB962C8B-B14F-4D97-AF65-F5344CB8AC3E}">
        <p14:creationId xmlns:p14="http://schemas.microsoft.com/office/powerpoint/2010/main" val="1177864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2016224"/>
          </a:xfrm>
        </p:spPr>
        <p:txBody>
          <a:bodyPr>
            <a:normAutofit lnSpcReduction="10000"/>
          </a:bodyPr>
          <a:lstStyle/>
          <a:p>
            <a:pPr marL="0" indent="0" algn="ctr">
              <a:buNone/>
            </a:pPr>
            <a:r>
              <a:rPr lang="es-CO" b="1" dirty="0"/>
              <a:t>¿Cómo será esto? </a:t>
            </a:r>
            <a:r>
              <a:rPr lang="es-CO" dirty="0" smtClean="0"/>
              <a:t> </a:t>
            </a:r>
            <a:r>
              <a:rPr lang="es-CO" dirty="0"/>
              <a:t>I</a:t>
            </a:r>
            <a:r>
              <a:rPr lang="es-CO" dirty="0" smtClean="0"/>
              <a:t>mplica </a:t>
            </a:r>
            <a:r>
              <a:rPr lang="es-CO" dirty="0"/>
              <a:t>que María creyó sin vacilar en lo que el ángel le había anunciado. Con fe sencilla preguntó cómo habría de hacerse el milagro. </a:t>
            </a:r>
            <a:endParaRPr lang="es-CO" dirty="0" smtClean="0"/>
          </a:p>
        </p:txBody>
      </p:sp>
      <p:sp>
        <p:nvSpPr>
          <p:cNvPr id="4" name="3 Rectángulo"/>
          <p:cNvSpPr/>
          <p:nvPr/>
        </p:nvSpPr>
        <p:spPr>
          <a:xfrm>
            <a:off x="323528" y="3140968"/>
            <a:ext cx="4572000" cy="3046988"/>
          </a:xfrm>
          <a:prstGeom prst="rect">
            <a:avLst/>
          </a:prstGeom>
        </p:spPr>
        <p:txBody>
          <a:bodyPr>
            <a:spAutoFit/>
          </a:bodyPr>
          <a:lstStyle/>
          <a:p>
            <a:pPr algn="ctr"/>
            <a:r>
              <a:rPr lang="es-CO" sz="3200" dirty="0"/>
              <a:t>María le creía a Dios, tenía una mente infantil, en Palabras de Jesús:</a:t>
            </a:r>
            <a:r>
              <a:rPr lang="es-CO" sz="3200" b="1" dirty="0"/>
              <a:t> «El que no recibe el reino de Dios como un niño, no entrará en él»</a:t>
            </a:r>
            <a:r>
              <a:rPr lang="es-CO" sz="3200" dirty="0">
                <a:solidFill>
                  <a:srgbClr val="FF0000"/>
                </a:solidFill>
              </a:rPr>
              <a:t> (Luc.18:17). </a:t>
            </a:r>
          </a:p>
        </p:txBody>
      </p:sp>
      <p:sp>
        <p:nvSpPr>
          <p:cNvPr id="5" name="AutoShape 2" descr="data:image/jpeg;base64,/9j/4AAQSkZJRgABAQAAAQABAAD/2wBDAAkGBwgHBgkIBwgKCgkLDRYPDQwMDRsUFRAWIB0iIiAdHx8kKDQsJCYxJx8fLT0tMTU3Ojo6Iys/RD84QzQ5Ojf/2wBDAQoKCg0MDRoPDxo3JR8lNzc3Nzc3Nzc3Nzc3Nzc3Nzc3Nzc3Nzc3Nzc3Nzc3Nzc3Nzc3Nzc3Nzc3Nzc3Nzc3Nzf/wAARCADCAQMDASIAAhEBAxEB/8QAHAAAAQUBAQEAAAAAAAAAAAAABQACAwQGAQcI/8QAOxAAAgEDAwIFAgUCBQIHAQAAAQIDAAQREiExBUEGEyJRYRRxIzJCgZFioQcVM1KxweEkJTRTY9Hwcv/EABoBAAMBAQEBAAAAAAAAAAAAAAABAgMEBQb/xAAhEQACAgMBAAMBAQEAAAAAAAAAAQIRAxIhMQQTUUFCYf/aAAwDAQACEQMRAD8AyS98ntUisNOxJqmXPFPVyMCnRNoIQtiOpgwxuaqRsVjFO8zJyeKRI53wrZ/aqUkvOakkl0gkHOTtVKR8sSx2oBK2TFzj4xVaSRh35qJ5u23xUbOcYxn7UFqLONK4YgscciuG5bOgadXyeaJdD6JddVnXRD+ETu8myj960FyvROgov4aXd4BvLjIT7AU0EmY6GK6ncBLeWRs8ohNEF6P1HORbSD3Ok1oor67vYw80htbbGpUhGGb5NQXHW74n6XpBK5HqZ2LGk2gipfgH/wAuv1A127lTxgU2VJYcmWOVce64xTuo9SubOJ4mui05cEENupqI9Ylu7RmLHzUcaSd9W2aLG4SLNn1m1t7Ge2uLIXKtOk4JlKlWUADYc1fufHs81g8ElromYNmSOUgZJG4H7VmDc29zktHolx2O1VWhct5aR6842A35oCmkbqD/ABACMf8AydZAWOQ7ls5J3HzRDpfTP8zvm671KJl1BVt4HOSABgH/ALUM8KeECsi3vVxpwcx22efvW1upRHExi4XsvYewp6mGXN3VAbqV5I08dtanLyH1EDgd6xPiXqAN2YEk1eWNzzWin8VW1m8ixWhEm+WavP7+b6iWSbGhmbOAPmkPCjd3tr1DrfhGG3eIQaF1CRmBDADOCO1eWygiRlYDIJGBXpbf57e9Ckimh8qB4AFIbfAHtXmz/wCo2rZgcEU6OmPCBxg03vU8ieYcRrXDayhdWnahA07HWdzLaS+ZC2lhR3plzLesWmmA3zjFZ4Rv/tq50pXfqFtFvpklUH+aGrHs4o9RslNlbrHDhCoBdu5PtV6SU+UGbJdv6ck//VCL+9WzhkeXfLZUChnV+tzWXSwxAF1MuEzyoqk6OJraVlbxd1Cyhia0hhQ3D7u6cL8ZqnYdBsOp9NEsBeGXHqP5t/tWZunJkySxdt3J7mjvgq/MHUBaux8qYfw1G1mzi4xtF2Pp3WvC0hurGQzQsCGKDI/cVo+g+IF6ys0EoC3KDjPI3oZ4g6jcPi1EpiVeQv6vvWW6Xcm161DNE35ZPVjvTZmlv1lC9yLycNkESNt+9KrHXQh6xdlCQplJG3vSpFmi11KmNiDVMSAVJG+TQFBASYA9qhaUnO9QySenGdqgeUBTUsqiS4lwMZ+aqF9Qb1HNckkzse4qE7cUi4oTtuM1Z6evm3Ch3UJ3z3ofLKCRngbmi3ToXS2VtINxdH8JfZByTQUgv1brqx2osbU+UuPWyngUHs2E7m4nyIUb0Kx/N8moOrGGORbWFs5PqcDmqlxd+Yy26EeWg7DGal2VGCTNRHeS9TARB5UGdIB5c/HxV+5mSxtkigCg/qYjfGKE9HY/hkKWlI/DXtGPc06XX1Cc2lscuRh5T+VR3rO6Z0RSM5dPJeXWiFdchPtzVq9j+kjtrNNOQ+uVh7+1aC3js+kwstsPMkGzTON2PstZ+5Rri8EZXMmdTUOQ9UwSySqDJwpc70f8JdY+j6iqTBD5hCrI4/JUU9qFspAeSdgfcmh4tWWw83AykuKtSIljTVHqtzO8VvqkmCq59ODjHtQhusvHN5V6xhY7LOnBHzQSa9kvPDkRaQ+ZbelgDyKppf8A1/TpILk5liGVYnOoVpGSaOKXx3FhW/dJHYXEIkDbrJHw1VoenwBtehgo39zQW2vJoFwjlh3XNHOk9RhvUKY0zLyKQpRcUXupXd9eWYj87yolUqdI34xWCuIY7a5EbHIDDU3cCt1fMIbdgu5xtWF6h6pXzuxOc0DhJs03V+k2/SbCO+s8XEbaW9SnYEVlrm/lkY6QqD2FbjojjqfhhbaQ5IiaP7kVgbmJoZ3hk2KHB+9Oi4y/SMu7YJo14QiM/W4AfyxAv9iBQgJoUM/Hb5rR+CQFubq4OMRxnP70Ck+F7xDehblYs6t9RFZnqF9Je3utuE4HsKbe3jz300zndnOPgVUXOpmzvQTFUhSuZHZzsSa7aytb3Ecq51IwNQlie9Ic03RZuPEEcl1Gt/bZaKVQTgcGgtr0+QPE+P1jeingrrCBW6beMNLbxsx4+K0l0em2EZlnkjRV3Azkt+1OznbadGD6pBGL+YMdw2+/xSqnf3X1N5NMFADuSATSossK69PYfzUsUozzvVR84VgDgikrYGe/zTZpRfkk1YxVZycnJAxTS42wD/NROxJIqR0OkfbPxUJlX/8AGuSEacVVkbK7Zz8UmWkXLSFru7SPGzHLfAHNaHokyy3d7cndYo/KiHsPis5aTfT2crhtMknoU98VZsrkx2cqI+FOxx3qS4K2QySl5ml7sSqj2p9pbgzKsY1SLufk1U1iJAeTjbf+9EbHCoNLYL8mok2bxSsKrI6xG0tW9U200w7/ANIo7bWK2FkRpCsRkn3oV0lEhl8+QBiowoPb/vRWIvdzKZQ2GOwNYykaapFGaNzH9UyjQg0wRY/M3v8A3qKz6Z9DC9xdtquZMYx2rVxxIGVUjDSKPb8oqueltczspJJzueyip2oVGWuYzNGzhSET396gvoFj6Mqg4eSUYArWXvTtSJa265YsMtQu9tzNdxQqPRC2BgcGqjId2BOlzKkxt3bKyAoRj4oZdRvZXLxkNlDhfkdqI/TSRzM5XIMuAR7g5zTvFMGi6hnAx50YJx3NWmlIicbASuyTl2Ozdqutqt5Yrm3P3xx9jVGVNY1EnK9qtWMgcNBKQA/5c9q3OacUaO9lE9iky49Q2x2+Kx96o88nO9HLCc/TTWrE5jYkCgl2p88/zTMIqmbDw+62HTLXzOZGz9smoOu+HfrOorKhCqzfifA7moY2kmn6eke8QQFh7kUQ8R9SFpatGrATTDHO4FBn/ox3Vnie5kSAfhR+lcd8UU6B+B0LqUrbFvSD+1AwGA33zxijsa+R4XcfqlkJ+9JspszW+SRXTjHzUoTSd6bIueM0Fx8I8CuECugEV3G1A0cVijBhnKnNXepStcOkpJ3Xuap42qxIuuCMnORtVUTL0qlRnfc0qcVINKihBIsAQMHYYpAgcg5PzVQOwNSq5K5zVFolDesk/tTtfwahB96RepGjsh3+KqyHTtvk8VK7545qA5cBcDUakuiSVm0Iq8KM1NE5+nKg7c4H/WorycSaEQAKigZHc0oiUhJU7mky4enJSPMxzgjir9jKWkU52GcAd6oxLmRdWylhn7VpLro8tpZtIE0u66gFOQF+KiT/AE2j6Kwui2Xc59x80d6dc7SSs+FjGB96yNu7RSImc49RoxFJ+FgZAbcjFZSRalfDV2d/5cfpGdeyqRu3yaN2skWgBpdAAywHJrHWOWcTSHJVcIM4orbySaiX2x77VzyRQdYLJH/4f0Kw0hzyaZc9OS1jSQIxcjYkcn3NQ2nUljkHlxo8p2DMdl+1HWKm3RpyzTSDADcn5xU7UVrRi36YqKxZfWWJ42yaDeOLdYendPJPqGoD7bV6RfdPihtEPO+cHfNea/4l3yydXisY8abaMBgP9x5rTHO2TOkjJQgOzA75HvUClkmxndTtU0TBJ1B2B5pl0mi5LdjXevDkbCli6yXTv+p49/2obe5NywHarHSpdNxknbBzVeYGW5lIAwWNBzv01PQGUdNF1IBmLYH4rN9RumvbyWVzlc4T7VatpXPQZYo85WTffgVRCBdtye1BCXRiKchm5FGOqfhdNt4QcDc4ofGpkkQDYZq91fOIlzwKaBoDqMnemshPFT6RSK+1IpFYxn2rhXtirOjIpvl+9MZXK5G+AKkJ/DCjJAp+nO2K7jHNNMRXKkng0qn00qvgFPJIp6tgbcVER3UY+KSt6cGo2KSJxIeK4X+ajU04g4pFqJwvXEGWzn8ozUsFtJO2mJCxO2BRbpfQZrp5RI4hiU6WYjc0huVLoCABHO5qxFuuBua1Mfhbpwm0i4nfHJwMGjXTYLPp8mm0sEDcFpPVRRks8YmIi6XczKpUfmHGa3XSIL6bo/0d3DhwpVXJB2ousVpckK8Kxt7ipEt3tTlWRl7HHFc+bZHZgy45+MysHhd0uC+kk52yeaNdN8NTXDfiMEAPaj0eSAQRuPapYJCj7muZ5H4d0cX9JbLw/a20IyxYjksKrTfTSO8UCpqGzM5xijtu2oDOMe3vWb8V2f091BNa2onaYhGTJH71km2zbVRXhxbW0skeea6TzQNlA2qK36gi3YuLhjI4HpUmrXirpPS+keHn6i6zvLEBhTIcaj2xXlrdZmkVs7amzt7e1aRxuXTCU14ejdW8bxW6u+lXZFIjHYtjvXll9eSX3UXuJTqd2yT71Dc3LzSFmPp7LTIfVcoMDGdjXTixKJy5J8OynEufapLv1Ih5yKgnx6v7VOMvDHntXScsnZHaZEjY/wBtPRGGTj96faKFkJPsashRpIPFIzom6cAPMX9Lrgj5pjxaGwOBxUlqQrAjnvT5wTpI4pWFUV4dp02x6hU/UhqYH42piaRIuff2qW8GQp9+KYgcE96RSpwmTjvXCKLAjVBjemYwxFTgbUiBjimBXNNZcjepChG/aucbUrArkNntSqXBpUdAGnikq96RwadGKZcToXfiu8sKdUkClnGQMDvQaMt9PLodMZwTtq9q0iN6FRMhEAGT+o+9AbEaXGnmivmtsAfV3FOjmytsJxtjCodxucVZt2VpQq7jkn5oVExSPQMkvyfYUQs5gkqYwqjYn5pnK4t+BASIRpYZJ4+DRfpNz5oNtdaSWH4be9Z8uA3K/m5FF7TElmRhVMZ1Kw5olFNCTlB2gg4aCQxvyB/alGdUmGBpqS/X2+kti4Xgkcn2ocnVFhcxXJ0OpwfvXnZ8erPoPh/IWSFP01FtIqRgnO1TpGJbqMhgXPGT2rMHrkUK6ixI98HFWn6hbx2c99eSK3koWRVfBz7CudRZ27Ki9/iJbrN4OvV1AtGVc/sa8KGUWvQ+kWfWPFVpN9d1GWG1ckxpjnfbPxQVfBHUJbGecSJ5kTsPKwfUB3FdeJaqmcmRN9MgW1VNZb3UeffNRyoU2ZGVv6hinW8gSZSBwcV0nLLwV0PzYG+cVPbZZFGNxTrqM+cRjfmrNrH5UZHOadmHoooGDEtipTCcZ/4p5YaBtTlb2XFS5ANiX1gYIqd1yMew5pofHanM3GaLFRF5QyDXZUJO/AFPHwK45J5ppiaIAvfimMm+cips4zkbUxueKZNEejP81xlPapKVFjRCRtTGUNU5TJrjIAKLAh8ulXcH3pU7EBtFOVcV2uj3pm6SETvVhNkOQcfBqsam1EAADmlRM3SCdkrEF8gKoBzjir9u5VWu3AC59HzVa1i863jt486pWGv4Aq7eOscv0aKNEK7HHendHN6M6dctcMXO5B3Oe1WJJlklCINkbb70L6e4itJXB3YkbVatCNIbPbOadi1oOKQ0mvGz4bHbai8LmOMOp3J3HxQKNyqLr2XOQT3o1auCo1bp2IqkzCZetG8u9YL+V8OD81D4p+nET3xQO8I/FA7j3qO3kKXCKPyqds989qm8tZWuonGpZAVOR70pwUkPDlcJXZ5te9fv7iZzbTSJE3Cdq70np111DqEMLFyZDkrg8d6lgtkseuiGaPXHHLuuO2a9BTVd9YtX6dIsXlrkHTx7g1yZWoqke3iUslSsK3rGwhgs4gIhoxrzwo4zTY5biaIxQoYrddmcjd/nerPULYXCeXNKHkfmT/tUcsmiARXt5q0LhUG2f/uuFydnfr/DNeN7L/MOmwR2UDT3EJLNJjhQOK8zEbswGP2FezS3cbRvFbQ4bGFJ2H7mvPZulS2d1It0qiQksNJyN67cc+dOLPCnworGzMpP5tO9Sou3FWjHvuN6Xlb1exyxRW0kjGK5p+KufTt2A/in+Se4H8UNj1RRA9qcF7nmrq25zwP4rv0+cZFKwoo6W7rSIY9qIi1wNwfvXPpz7GjZC1BpQ965oNEWgwCMZ/aozAR+k5p7BqUvLauFTnGKueW44prRHB2FVYtSoOeKY/OKtmPbbFMaHbJBP2oTDQraT7UqeYnBPqYfGaVO0LQAsMCuIacxJ5rirVF0dJ7YzmrMQDBRiq0Yy2KvRR75BNNGWRtB3w7EWuzIeFTAof1xng6jNgnDUX6IrRZLLsRQ3xQml45ivpbYmmc3+qKFs5+mCY/VnPvRW1xDHG5GScjftQu0wqZO+2cVatpGllIGNI/tQatBdV8/LAamA4zxRDp0jRhgd8Nt8UN6dJ5dywB1BhvVtGKSZU7expo5cn4F1fLas8EGr6yK0msNp1Df70KgwV3PNW4D+IAF1b4rWzCqZmfGjpYXguVhVpLhR5cgJyhHNZ2HxD1gPqgupQ3ugGf+K3PizpP+YwW8epVaNi575HtVPpsMPSXRh05gvBlIBz96xcIt9OyGdxXAJa+O+twDTPIlwM8SLuP3FGumeLre86jHPKVhm06cTHKZ+9Wet+H+n9btfqbGOOGcjPmRbKx9mHavOLm3ls7h4Z1KOhwQazlhizrxfLk/6ewSSzpmcSQFXBYBOP2rO3Mj3MhlmJZjtnNO8PSrJ0O1eScMseVKZxXVWMSMFcFcnArn1pnVOblFMrCIk8U9YRnfarWwwNt64wTOM/fFMzXSHy/mnBBnc7Vx57dQS0oXHOTVSXq1qFPl62xnJxin1jL8aBjtkbZ4ot0ro03UplihGFG8kh4VaqeHUXqbebKrxWinBdttdbFbr6ZFtkg8uHOVEYzn2OapL9M7B1z4SlcE9LmiulG+hm0v/FZ+4sprV9FzDJE2cYdcZ+1b+3lMSli4eeTgLj0j3+9OM09xNHBJpurc/wCoJl9Kr755p6oFJnm7wg/l3HvUTw7cmt9c9E6F1Gcx2RkspeQR6kPzjmgfVfC/UbWJ5IWhuoE3aSJxkD5B4qXEu7Mx5YAycU1kT2qRl1PhcEfBzimKD35FJtoY3QuMaRUUij8oAzU+CfyjJ9qjnikXy2ZdKs2nWw2FKwSbKrAljsKVEjY22Tm6AP8A/NKmPVnn5banJxvSK/FLFdBmTRL6siiFgglmCEHHNU4h6RRjpaDVk9+DTRhkYZtU0CTGdhgCgviWUeTHbj31Yo8qjfJOwzmsZ1Wbz7tzvzj4pnNHsmxkTjQFOxNFumgW8a5XDPzn2oLar6gDxRiIia5VQcIq4BNKjd+BS2KqWK8A8+1SmdH9Q59qpZ0Ax+9OtyDseOKqzCUbC8MxEakkbUVgnC2gljUea3pDVmwzxhhyMUWsJM9Pt259bGrTMJJjrhCIHkidjNCRr1b6gT/apreZoLRrhZUlIfS8WOR71wkFpMtkMBTUjYTMytjzFw3zSEh815DZyLcWi6YpTplQDYZoH4u6at6rTRriePOkjlxRW4slMcinOGXj2I70H691f6G1jUbzvHhTjgcGk/DTHx8BNgxtrdIxsxBJGeKuLckYUHGPigMVzJI+FGpz3Jxmi1nYT3DgszMRyoOw/eudo9CE21RbN0xbCHUTUsNpf3GTECoP6s1ZhFnYOiSK0sxPpijGpjWisLS6Pr6hGtrDn/TU5cr/ANKhI0TaMLddPvFm0eU7v7KNX/FUkgZ72GGdGRWcKRx3+1evx3UBheKGE20OfU6kZ/emyWlrMIx9Ok6Ahg/JFWlQXYMtZ4gfKACxQrxnar1reSOJLgTeXbL+VBjc+1Vb3okarL5Mpj8w+9VpOn9QtNJdQyc+nf8AtSfog5HcPNoWSPy5pScGM5wMc0p7ue3hESRu6sMF15rOSdVNpExbIdtj9vigtx4lvYWPkvpQfuDTEegxXQgg0gZkb8xJ3FC+tde6XbWM1rdzqzzjEix7lRXn154p6hPnXIAT+pVwTQO4laYlmJJJySe9OhbfptLGxt54xLBcSpG5IiLY4G3vVmW2Np6Ji0xxlSPTms54bv2ETWsrgKGzHn3J3FaW4Ek8IEgIZeG96wnyVHZiUZKyNIpZSHBEa9gOaoeJna26Z5Zk1a2GCzcYqe56haWEep3M0pG6A4xWa6r1FepCMRxlSG3XnanBW7HllGKpFebqcsshdipJxv5hFKrDdBmmPmQkaG3GaVbcOPaX6C66q5IrlSxAFhtTspk64DcGjHTGGhSRvmgzEasmifT5kigYyEADiqs58vQxNPos5mwB6TyaxhyzMfmifUb9ZovKiJx3NQWdpLOQyR6lppmcMets5FEVUHHI5qwjCJl0kHPerM9rOLYsihVA3BNCwSzKu+BzTNF0N/hyIrb5+KeoVcFdRJ+Kq2bkL6SD2x7VdRCoywPG29FmclwkQF0yDx70S6VIot3iY7I2cfeqKABcA80+zkEVyQ35WqkZfwK5TC/B5FWBoJB742FQoikljwdh96kGFxqxkdxQzChksrR4ZhgYP8e9efXmvqF48hyUyQgPAGaOeIb+a7vUsbJ91GJGX3oj0PouApuApOO45rKWSjqw4gHY9LEaiWfEUYOcnk/arMfUkubqOzt3FtbSMFaXGW371zrrOty0RbCIfTjsKh6LZMZmnkRljAyhI2J+Kz2O2MKPR7botj0i019HQ3cxHquAQTn3qk0751SMTJjcvmgttdXVoweCSSM+ynY/cUcg675ygdRtYpv6x6TSbG0iaIalSSU7foj9/c09JfLIZDkk7adv7U6Jun3Ckwy+XJjAV9sfamizuIsMMPGucsOaaZJdhn8xRJcImF2GRuTTGl+pJVZmRsHZht/NVjIZmCPsSMj4qbWhHlIR/UaBkdzYxSKPqIg222kZzWe6j4WtJgzwO8WeM1pGKx48l3Ddt6b9TIpWNwHy2CcUBfDzPqfhm/tWOITMg31IM0BlV4sh1KkfpNe2SRiWM+WShxuDxQjqHR7S6j03kKyMw2cDcfvVKRm42zymyuBDcxSsuQjAkV6L0vqi3thJNghEfZccUNu/8PbiVGk6ZJq7+Ww4/es9YXtx0a4aCYEx5wyg1E4qfhthm4Pof6/aw3VnLcBdE0YzkDkVnOipG0/mTMQRsv71qYmhurZ3ictEy4YH9NZm2tzHNNbOcMrZXH3p4+Ki8y2po9BtbSCK3jQ7kDnFKhtr1NVt0WSQBgMHalVWZ6GC29j+9SR7Nx2puPUMHepUwGO29BUkJ+AatoQ1k6qPXzVSQgbe1SwvoU454oMtLZAASRr2A/vVi1nkt2zG7KM8e9Qk/mPztXA2TjNFluCaCh6jKUJJz/SKrO6zHLqUONzUCOV4O1PDk5zTI+ugjbLHGoMUoI71cR2X0jcGggDYBVcH3qZbqZOST81VmcsYVAJ2VSu9XFjM8ewww4NCor6PGSTqHbFKXrEVvsCTnsKakZOLRpLVzFEqs41k4ANVOrdVS0hKo6NcOcImdwfc/FZ64vepdQQRWUDxxnlsYzTrLw1dyt5lxu1KUuCjhbdhTpZtLGHU7o8rHUz8kmiQ61Gq/hKdXbaqtp4cdACyiicHR1jIIHHY1zSds7YRoz1zYXPU7hpWPlgHlhROS3vFUEzidlAAWRcbfGKOJZkfox9qd9IB2x96TZojOJcRPMUl1RyLtiTt9verZTggjHvRV+lwSjEkaNnv7VD/AJJ5YP087IP9r7iix0VIlOxyAOAat211c27EIzEex3FR+XPApM0Q9P60OQP2rsRVwSjBh3K7f2pKVMKC9v1KN8CeFdXBZe1TrBDKGazlGs8o/OaEooxnNSLsQScjsRzT3E42WZ9ULDzshuNzxUiS6QQcfJ9q5Bcy6SCQ6+zCnyRwzj0kwuffg0bon62ilcTecpyCFHA96v8ARemy3D+axKxdge1Lp3Sme4D3TAhT6dI4+RRm+v7bpdsGmDjO0UMYyzH/APd6UsiXhpDF+lstBZwPpCooXBzXz/4i/D6jdKeDIxz7716T1Fb/AKxI79RuXtrY/ktoT2/qPc1jvEXhgQRNcWTOyjlDzSwqnbDKk1wzfTOoy2Mh3YxPs69iKNTJJLIl/aKZQPzLis1godO+x4r0DwpBCemMksgDHfJ3xW+R11GeBOVxYHEkTDUWZSd9JHFKj7fQKSGmjyPilWP3/wDDT6WYJQcj01wfn4pamABXOabnV2OT3roFTY8nJyRvztTkZu/emHBY7EfvSzp37Ug1JTUY/NS1Eim533x+1AakucDvTtWO9OhjMqjYnPGKKWXRZ5iNaAA0XQqBcdw0Zxvj5FWoVmuThLdj81sem+GoFCtOoYj3o1Da29vsIht7VO6FqYmy8O3c5GsaFPsdxR6x8K20HqZA792Yd60EbqOEAHwKe82MADak5BoVIOmxRrgLVkW4U8AVwze2f4phm+D/ADUt8K1onAQckmuMEPFQGckbUwympCiwDp4pF1I3NVTN7mm+bztmgKJy2+3FMLnO/FRGQ43BFcLnvSKUWTBt/T/eo3tIpjqCaW7um29cU8GpFb+nGeaAdogME8IJXM6AZLDZh+3euW91BcArFIGbuvDD9jV1JMH08+5FQXlhbXbCSSPTL2lQ4b+aVAk/SZB6lAByO3Bq3AkcsoVhgZyc8ihUUV7btiOZZ0/+XYj96JWd20WoeSVkxydwazldmqquhia4+mhzFhmI0p80HdXeYzyktOe5/QPYUnmZ/VICW/io9YHbP9WaqMa6yXPbwed92AzTXRHTS4zn9NLWDxUct0kWNborHgHmtESjCeJ/DMsE7XNspeN9yFG61D0vqIhj8iQjSRjDbbVvnlXIydWodhzVZrDp7vmSziZiOSo5q31UwSp2ZsXHTiMtGCfuKVaRbCxx/wCih/gUqz+pfptueUdxXY/9QfelSroZih8v+ofvUf6qVKgGJ+1OiALbilSoBeGk6Ei7ekfxWusgPSMDFKlUT8M5BRPz47VDPyaVKsxoiUnTyaWTvv2pUqZa9IyT7mmgn3NKlSY5DidqYxPvSpUMzfo08UgaVKkUPjJJOTXDzSpUFx8Hp+UVKnFKlQTIS/mqY/lFKlQUvBik6iMnGRtSjJ0Nuf8AUpUqT9JFkl23PFOj/KaVKmUjnvQy6AN02QD+H/1pUqF6Sie2AwD30j/mujcMT/7lKlTfoE+B7ClSpUyz/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BDAAkGBwgHBgkIBwgKCgkLDRYPDQwMDRsUFRAWIB0iIiAdHx8kKDQsJCYxJx8fLT0tMTU3Ojo6Iys/RD84QzQ5Ojf/2wBDAQoKCg0MDRoPDxo3JR8lNzc3Nzc3Nzc3Nzc3Nzc3Nzc3Nzc3Nzc3Nzc3Nzc3Nzc3Nzc3Nzc3Nzc3Nzc3Nzc3Nzf/wAARCADCAQMDASIAAhEBAxEB/8QAHAAAAQUBAQEAAAAAAAAAAAAABQACAwQGAQcI/8QAOxAAAgEDAwIFAgUCBQIHAQAAAQIDAAQREiExBUEGEyJRYRRxIzJCgZFioQcVM1KxweEkJTRTY9Hwcv/EABoBAAMBAQEBAAAAAAAAAAAAAAABAgMEBQb/xAAhEQACAgMBAAMBAQEAAAAAAAAAAQIRAxIhMQQTUUFCYf/aAAwDAQACEQMRAD8AyS98ntUisNOxJqmXPFPVyMCnRNoIQtiOpgwxuaqRsVjFO8zJyeKRI53wrZ/aqUkvOakkl0gkHOTtVKR8sSx2oBK2TFzj4xVaSRh35qJ5u23xUbOcYxn7UFqLONK4YgscciuG5bOgadXyeaJdD6JddVnXRD+ETu8myj960FyvROgov4aXd4BvLjIT7AU0EmY6GK6ncBLeWRs8ohNEF6P1HORbSD3Ok1oor67vYw80htbbGpUhGGb5NQXHW74n6XpBK5HqZ2LGk2gipfgH/wAuv1A127lTxgU2VJYcmWOVce64xTuo9SubOJ4mui05cEENupqI9Ylu7RmLHzUcaSd9W2aLG4SLNn1m1t7Ge2uLIXKtOk4JlKlWUADYc1fufHs81g8ElromYNmSOUgZJG4H7VmDc29zktHolx2O1VWhct5aR6842A35oCmkbqD/ABACMf8AydZAWOQ7ls5J3HzRDpfTP8zvm671KJl1BVt4HOSABgH/ALUM8KeECsi3vVxpwcx22efvW1upRHExi4XsvYewp6mGXN3VAbqV5I08dtanLyH1EDgd6xPiXqAN2YEk1eWNzzWin8VW1m8ixWhEm+WavP7+b6iWSbGhmbOAPmkPCjd3tr1DrfhGG3eIQaF1CRmBDADOCO1eWygiRlYDIJGBXpbf57e9Ckimh8qB4AFIbfAHtXmz/wCo2rZgcEU6OmPCBxg03vU8ieYcRrXDayhdWnahA07HWdzLaS+ZC2lhR3plzLesWmmA3zjFZ4Rv/tq50pXfqFtFvpklUH+aGrHs4o9RslNlbrHDhCoBdu5PtV6SU+UGbJdv6ck//VCL+9WzhkeXfLZUChnV+tzWXSwxAF1MuEzyoqk6OJraVlbxd1Cyhia0hhQ3D7u6cL8ZqnYdBsOp9NEsBeGXHqP5t/tWZunJkySxdt3J7mjvgq/MHUBaux8qYfw1G1mzi4xtF2Pp3WvC0hurGQzQsCGKDI/cVo+g+IF6ys0EoC3KDjPI3oZ4g6jcPi1EpiVeQv6vvWW6Xcm161DNE35ZPVjvTZmlv1lC9yLycNkESNt+9KrHXQh6xdlCQplJG3vSpFmi11KmNiDVMSAVJG+TQFBASYA9qhaUnO9QySenGdqgeUBTUsqiS4lwMZ+aqF9Qb1HNckkzse4qE7cUi4oTtuM1Z6evm3Ch3UJ3z3ofLKCRngbmi3ToXS2VtINxdH8JfZByTQUgv1brqx2osbU+UuPWyngUHs2E7m4nyIUb0Kx/N8moOrGGORbWFs5PqcDmqlxd+Yy26EeWg7DGal2VGCTNRHeS9TARB5UGdIB5c/HxV+5mSxtkigCg/qYjfGKE9HY/hkKWlI/DXtGPc06XX1Cc2lscuRh5T+VR3rO6Z0RSM5dPJeXWiFdchPtzVq9j+kjtrNNOQ+uVh7+1aC3js+kwstsPMkGzTON2PstZ+5Rri8EZXMmdTUOQ9UwSySqDJwpc70f8JdY+j6iqTBD5hCrI4/JUU9qFspAeSdgfcmh4tWWw83AykuKtSIljTVHqtzO8VvqkmCq59ODjHtQhusvHN5V6xhY7LOnBHzQSa9kvPDkRaQ+ZbelgDyKppf8A1/TpILk5liGVYnOoVpGSaOKXx3FhW/dJHYXEIkDbrJHw1VoenwBtehgo39zQW2vJoFwjlh3XNHOk9RhvUKY0zLyKQpRcUXupXd9eWYj87yolUqdI34xWCuIY7a5EbHIDDU3cCt1fMIbdgu5xtWF6h6pXzuxOc0DhJs03V+k2/SbCO+s8XEbaW9SnYEVlrm/lkY6QqD2FbjojjqfhhbaQ5IiaP7kVgbmJoZ3hk2KHB+9Oi4y/SMu7YJo14QiM/W4AfyxAv9iBQgJoUM/Hb5rR+CQFubq4OMRxnP70Ck+F7xDehblYs6t9RFZnqF9Je3utuE4HsKbe3jz300zndnOPgVUXOpmzvQTFUhSuZHZzsSa7aytb3Ecq51IwNQlie9Ic03RZuPEEcl1Gt/bZaKVQTgcGgtr0+QPE+P1jeingrrCBW6beMNLbxsx4+K0l0em2EZlnkjRV3Azkt+1OznbadGD6pBGL+YMdw2+/xSqnf3X1N5NMFADuSATSossK69PYfzUsUozzvVR84VgDgikrYGe/zTZpRfkk1YxVZycnJAxTS42wD/NROxJIqR0OkfbPxUJlX/8AGuSEacVVkbK7Zz8UmWkXLSFru7SPGzHLfAHNaHokyy3d7cndYo/KiHsPis5aTfT2crhtMknoU98VZsrkx2cqI+FOxx3qS4K2QySl5ml7sSqj2p9pbgzKsY1SLufk1U1iJAeTjbf+9EbHCoNLYL8mok2bxSsKrI6xG0tW9U200w7/ANIo7bWK2FkRpCsRkn3oV0lEhl8+QBiowoPb/vRWIvdzKZQ2GOwNYykaapFGaNzH9UyjQg0wRY/M3v8A3qKz6Z9DC9xdtquZMYx2rVxxIGVUjDSKPb8oqueltczspJJzueyip2oVGWuYzNGzhSET396gvoFj6Mqg4eSUYArWXvTtSJa265YsMtQu9tzNdxQqPRC2BgcGqjId2BOlzKkxt3bKyAoRj4oZdRvZXLxkNlDhfkdqI/TSRzM5XIMuAR7g5zTvFMGi6hnAx50YJx3NWmlIicbASuyTl2Ozdqutqt5Yrm3P3xx9jVGVNY1EnK9qtWMgcNBKQA/5c9q3OacUaO9lE9iky49Q2x2+Kx96o88nO9HLCc/TTWrE5jYkCgl2p88/zTMIqmbDw+62HTLXzOZGz9smoOu+HfrOorKhCqzfifA7moY2kmn6eke8QQFh7kUQ8R9SFpatGrATTDHO4FBn/ox3Vnie5kSAfhR+lcd8UU6B+B0LqUrbFvSD+1AwGA33zxijsa+R4XcfqlkJ+9JspszW+SRXTjHzUoTSd6bIueM0Fx8I8CuECugEV3G1A0cVijBhnKnNXepStcOkpJ3Xuap42qxIuuCMnORtVUTL0qlRnfc0qcVINKihBIsAQMHYYpAgcg5PzVQOwNSq5K5zVFolDesk/tTtfwahB96RepGjsh3+KqyHTtvk8VK7545qA5cBcDUakuiSVm0Iq8KM1NE5+nKg7c4H/WorycSaEQAKigZHc0oiUhJU7mky4enJSPMxzgjir9jKWkU52GcAd6oxLmRdWylhn7VpLro8tpZtIE0u66gFOQF+KiT/AE2j6Kwui2Xc59x80d6dc7SSs+FjGB96yNu7RSImc49RoxFJ+FgZAbcjFZSRalfDV2d/5cfpGdeyqRu3yaN2skWgBpdAAywHJrHWOWcTSHJVcIM4orbySaiX2x77VzyRQdYLJH/4f0Kw0hzyaZc9OS1jSQIxcjYkcn3NQ2nUljkHlxo8p2DMdl+1HWKm3RpyzTSDADcn5xU7UVrRi36YqKxZfWWJ42yaDeOLdYendPJPqGoD7bV6RfdPihtEPO+cHfNea/4l3yydXisY8abaMBgP9x5rTHO2TOkjJQgOzA75HvUClkmxndTtU0TBJ1B2B5pl0mi5LdjXevDkbCli6yXTv+p49/2obe5NywHarHSpdNxknbBzVeYGW5lIAwWNBzv01PQGUdNF1IBmLYH4rN9RumvbyWVzlc4T7VatpXPQZYo85WTffgVRCBdtye1BCXRiKchm5FGOqfhdNt4QcDc4ofGpkkQDYZq91fOIlzwKaBoDqMnemshPFT6RSK+1IpFYxn2rhXtirOjIpvl+9MZXK5G+AKkJ/DCjJAp+nO2K7jHNNMRXKkng0qn00qvgFPJIp6tgbcVER3UY+KSt6cGo2KSJxIeK4X+ajU04g4pFqJwvXEGWzn8ozUsFtJO2mJCxO2BRbpfQZrp5RI4hiU6WYjc0huVLoCABHO5qxFuuBua1Mfhbpwm0i4nfHJwMGjXTYLPp8mm0sEDcFpPVRRks8YmIi6XczKpUfmHGa3XSIL6bo/0d3DhwpVXJB2ousVpckK8Kxt7ipEt3tTlWRl7HHFc+bZHZgy45+MysHhd0uC+kk52yeaNdN8NTXDfiMEAPaj0eSAQRuPapYJCj7muZ5H4d0cX9JbLw/a20IyxYjksKrTfTSO8UCpqGzM5xijtu2oDOMe3vWb8V2f091BNa2onaYhGTJH71km2zbVRXhxbW0skeea6TzQNlA2qK36gi3YuLhjI4HpUmrXirpPS+keHn6i6zvLEBhTIcaj2xXlrdZmkVs7amzt7e1aRxuXTCU14ejdW8bxW6u+lXZFIjHYtjvXll9eSX3UXuJTqd2yT71Dc3LzSFmPp7LTIfVcoMDGdjXTixKJy5J8OynEufapLv1Ih5yKgnx6v7VOMvDHntXScsnZHaZEjY/wBtPRGGTj96faKFkJPsashRpIPFIzom6cAPMX9Lrgj5pjxaGwOBxUlqQrAjnvT5wTpI4pWFUV4dp02x6hU/UhqYH42piaRIuff2qW8GQp9+KYgcE96RSpwmTjvXCKLAjVBjemYwxFTgbUiBjimBXNNZcjepChG/aucbUrArkNntSqXBpUdAGnikq96RwadGKZcToXfiu8sKdUkClnGQMDvQaMt9PLodMZwTtq9q0iN6FRMhEAGT+o+9AbEaXGnmivmtsAfV3FOjmytsJxtjCodxucVZt2VpQq7jkn5oVExSPQMkvyfYUQs5gkqYwqjYn5pnK4t+BASIRpYZJ4+DRfpNz5oNtdaSWH4be9Z8uA3K/m5FF7TElmRhVMZ1Kw5olFNCTlB2gg4aCQxvyB/alGdUmGBpqS/X2+kti4Xgkcn2ocnVFhcxXJ0OpwfvXnZ8erPoPh/IWSFP01FtIqRgnO1TpGJbqMhgXPGT2rMHrkUK6ixI98HFWn6hbx2c99eSK3koWRVfBz7CudRZ27Ki9/iJbrN4OvV1AtGVc/sa8KGUWvQ+kWfWPFVpN9d1GWG1ckxpjnfbPxQVfBHUJbGecSJ5kTsPKwfUB3FdeJaqmcmRN9MgW1VNZb3UeffNRyoU2ZGVv6hinW8gSZSBwcV0nLLwV0PzYG+cVPbZZFGNxTrqM+cRjfmrNrH5UZHOadmHoooGDEtipTCcZ/4p5YaBtTlb2XFS5ANiX1gYIqd1yMew5pofHanM3GaLFRF5QyDXZUJO/AFPHwK45J5ppiaIAvfimMm+cips4zkbUxueKZNEejP81xlPapKVFjRCRtTGUNU5TJrjIAKLAh8ulXcH3pU7EBtFOVcV2uj3pm6SETvVhNkOQcfBqsam1EAADmlRM3SCdkrEF8gKoBzjir9u5VWu3AC59HzVa1i863jt486pWGv4Aq7eOscv0aKNEK7HHendHN6M6dctcMXO5B3Oe1WJJlklCINkbb70L6e4itJXB3YkbVatCNIbPbOadi1oOKQ0mvGz4bHbai8LmOMOp3J3HxQKNyqLr2XOQT3o1auCo1bp2IqkzCZetG8u9YL+V8OD81D4p+nET3xQO8I/FA7j3qO3kKXCKPyqds989qm8tZWuonGpZAVOR70pwUkPDlcJXZ5te9fv7iZzbTSJE3Cdq70np111DqEMLFyZDkrg8d6lgtkseuiGaPXHHLuuO2a9BTVd9YtX6dIsXlrkHTx7g1yZWoqke3iUslSsK3rGwhgs4gIhoxrzwo4zTY5biaIxQoYrddmcjd/nerPULYXCeXNKHkfmT/tUcsmiARXt5q0LhUG2f/uuFydnfr/DNeN7L/MOmwR2UDT3EJLNJjhQOK8zEbswGP2FezS3cbRvFbQ4bGFJ2H7mvPZulS2d1It0qiQksNJyN67cc+dOLPCnworGzMpP5tO9Sou3FWjHvuN6Xlb1exyxRW0kjGK5p+KufTt2A/in+Se4H8UNj1RRA9qcF7nmrq25zwP4rv0+cZFKwoo6W7rSIY9qIi1wNwfvXPpz7GjZC1BpQ965oNEWgwCMZ/aozAR+k5p7BqUvLauFTnGKueW44prRHB2FVYtSoOeKY/OKtmPbbFMaHbJBP2oTDQraT7UqeYnBPqYfGaVO0LQAsMCuIacxJ5rirVF0dJ7YzmrMQDBRiq0Yy2KvRR75BNNGWRtB3w7EWuzIeFTAof1xng6jNgnDUX6IrRZLLsRQ3xQml45ivpbYmmc3+qKFs5+mCY/VnPvRW1xDHG5GScjftQu0wqZO+2cVatpGllIGNI/tQatBdV8/LAamA4zxRDp0jRhgd8Nt8UN6dJ5dywB1BhvVtGKSZU7expo5cn4F1fLas8EGr6yK0msNp1Df70KgwV3PNW4D+IAF1b4rWzCqZmfGjpYXguVhVpLhR5cgJyhHNZ2HxD1gPqgupQ3ugGf+K3PizpP+YwW8epVaNi575HtVPpsMPSXRh05gvBlIBz96xcIt9OyGdxXAJa+O+twDTPIlwM8SLuP3FGumeLre86jHPKVhm06cTHKZ+9Wet+H+n9btfqbGOOGcjPmRbKx9mHavOLm3ls7h4Z1KOhwQazlhizrxfLk/6ewSSzpmcSQFXBYBOP2rO3Mj3MhlmJZjtnNO8PSrJ0O1eScMseVKZxXVWMSMFcFcnArn1pnVOblFMrCIk8U9YRnfarWwwNt64wTOM/fFMzXSHy/mnBBnc7Vx57dQS0oXHOTVSXq1qFPl62xnJxin1jL8aBjtkbZ4ot0ro03UplihGFG8kh4VaqeHUXqbebKrxWinBdttdbFbr6ZFtkg8uHOVEYzn2OapL9M7B1z4SlcE9LmiulG+hm0v/FZ+4sprV9FzDJE2cYdcZ+1b+3lMSli4eeTgLj0j3+9OM09xNHBJpurc/wCoJl9Kr755p6oFJnm7wg/l3HvUTw7cmt9c9E6F1Gcx2RkspeQR6kPzjmgfVfC/UbWJ5IWhuoE3aSJxkD5B4qXEu7Mx5YAycU1kT2qRl1PhcEfBzimKD35FJtoY3QuMaRUUij8oAzU+CfyjJ9qjnikXy2ZdKs2nWw2FKwSbKrAljsKVEjY22Tm6AP8A/NKmPVnn5banJxvSK/FLFdBmTRL6siiFgglmCEHHNU4h6RRjpaDVk9+DTRhkYZtU0CTGdhgCgviWUeTHbj31Yo8qjfJOwzmsZ1Wbz7tzvzj4pnNHsmxkTjQFOxNFumgW8a5XDPzn2oLar6gDxRiIia5VQcIq4BNKjd+BS2KqWK8A8+1SmdH9Q59qpZ0Ax+9OtyDseOKqzCUbC8MxEakkbUVgnC2gljUea3pDVmwzxhhyMUWsJM9Pt259bGrTMJJjrhCIHkidjNCRr1b6gT/apreZoLRrhZUlIfS8WOR71wkFpMtkMBTUjYTMytjzFw3zSEh815DZyLcWi6YpTplQDYZoH4u6at6rTRriePOkjlxRW4slMcinOGXj2I70H691f6G1jUbzvHhTjgcGk/DTHx8BNgxtrdIxsxBJGeKuLckYUHGPigMVzJI+FGpz3Jxmi1nYT3DgszMRyoOw/eudo9CE21RbN0xbCHUTUsNpf3GTECoP6s1ZhFnYOiSK0sxPpijGpjWisLS6Pr6hGtrDn/TU5cr/ANKhI0TaMLddPvFm0eU7v7KNX/FUkgZ72GGdGRWcKRx3+1evx3UBheKGE20OfU6kZ/emyWlrMIx9Ok6Ahg/JFWlQXYMtZ4gfKACxQrxnar1reSOJLgTeXbL+VBjc+1Vb3okarL5Mpj8w+9VpOn9QtNJdQyc+nf8AtSfog5HcPNoWSPy5pScGM5wMc0p7ue3hESRu6sMF15rOSdVNpExbIdtj9vigtx4lvYWPkvpQfuDTEegxXQgg0gZkb8xJ3FC+tde6XbWM1rdzqzzjEix7lRXn154p6hPnXIAT+pVwTQO4laYlmJJJySe9OhbfptLGxt54xLBcSpG5IiLY4G3vVmW2Np6Ji0xxlSPTms54bv2ETWsrgKGzHn3J3FaW4Ek8IEgIZeG96wnyVHZiUZKyNIpZSHBEa9gOaoeJna26Z5Zk1a2GCzcYqe56haWEep3M0pG6A4xWa6r1FepCMRxlSG3XnanBW7HllGKpFebqcsshdipJxv5hFKrDdBmmPmQkaG3GaVbcOPaX6C66q5IrlSxAFhtTspk64DcGjHTGGhSRvmgzEasmifT5kigYyEADiqs58vQxNPos5mwB6TyaxhyzMfmifUb9ZovKiJx3NQWdpLOQyR6lppmcMets5FEVUHHI5qwjCJl0kHPerM9rOLYsihVA3BNCwSzKu+BzTNF0N/hyIrb5+KeoVcFdRJ+Kq2bkL6SD2x7VdRCoywPG29FmclwkQF0yDx70S6VIot3iY7I2cfeqKABcA80+zkEVyQ35WqkZfwK5TC/B5FWBoJB742FQoikljwdh96kGFxqxkdxQzChksrR4ZhgYP8e9efXmvqF48hyUyQgPAGaOeIb+a7vUsbJ91GJGX3oj0PouApuApOO45rKWSjqw4gHY9LEaiWfEUYOcnk/arMfUkubqOzt3FtbSMFaXGW371zrrOty0RbCIfTjsKh6LZMZmnkRljAyhI2J+Kz2O2MKPR7botj0i019HQ3cxHquAQTn3qk0751SMTJjcvmgttdXVoweCSSM+ynY/cUcg675ygdRtYpv6x6TSbG0iaIalSSU7foj9/c09JfLIZDkk7adv7U6Jun3Ckwy+XJjAV9sfamizuIsMMPGucsOaaZJdhn8xRJcImF2GRuTTGl+pJVZmRsHZht/NVjIZmCPsSMj4qbWhHlIR/UaBkdzYxSKPqIg222kZzWe6j4WtJgzwO8WeM1pGKx48l3Ddt6b9TIpWNwHy2CcUBfDzPqfhm/tWOITMg31IM0BlV4sh1KkfpNe2SRiWM+WShxuDxQjqHR7S6j03kKyMw2cDcfvVKRm42zymyuBDcxSsuQjAkV6L0vqi3thJNghEfZccUNu/8PbiVGk6ZJq7+Ww4/es9YXtx0a4aCYEx5wyg1E4qfhthm4Pof6/aw3VnLcBdE0YzkDkVnOipG0/mTMQRsv71qYmhurZ3ictEy4YH9NZm2tzHNNbOcMrZXH3p4+Ki8y2po9BtbSCK3jQ7kDnFKhtr1NVt0WSQBgMHalVWZ6GC29j+9SR7Nx2puPUMHepUwGO29BUkJ+AatoQ1k6qPXzVSQgbe1SwvoU454oMtLZAASRr2A/vVi1nkt2zG7KM8e9Qk/mPztXA2TjNFluCaCh6jKUJJz/SKrO6zHLqUONzUCOV4O1PDk5zTI+ugjbLHGoMUoI71cR2X0jcGggDYBVcH3qZbqZOST81VmcsYVAJ2VSu9XFjM8ewww4NCor6PGSTqHbFKXrEVvsCTnsKakZOLRpLVzFEqs41k4ANVOrdVS0hKo6NcOcImdwfc/FZ64vepdQQRWUDxxnlsYzTrLw1dyt5lxu1KUuCjhbdhTpZtLGHU7o8rHUz8kmiQ61Gq/hKdXbaqtp4cdACyiicHR1jIIHHY1zSds7YRoz1zYXPU7hpWPlgHlhROS3vFUEzidlAAWRcbfGKOJZkfox9qd9IB2x96TZojOJcRPMUl1RyLtiTt9verZTggjHvRV+lwSjEkaNnv7VD/AJJ5YP087IP9r7iix0VIlOxyAOAat211c27EIzEex3FR+XPApM0Q9P60OQP2rsRVwSjBh3K7f2pKVMKC9v1KN8CeFdXBZe1TrBDKGazlGs8o/OaEooxnNSLsQScjsRzT3E42WZ9ULDzshuNzxUiS6QQcfJ9q5Bcy6SCQ6+zCnyRwzj0kwuffg0bon62ilcTecpyCFHA96v8ARemy3D+axKxdge1Lp3Sme4D3TAhT6dI4+RRm+v7bpdsGmDjO0UMYyzH/APd6UsiXhpDF+lstBZwPpCooXBzXz/4i/D6jdKeDIxz7716T1Fb/AKxI79RuXtrY/ktoT2/qPc1jvEXhgQRNcWTOyjlDzSwqnbDKk1wzfTOoy2Mh3YxPs69iKNTJJLIl/aKZQPzLis1godO+x4r0DwpBCemMksgDHfJ3xW+R11GeBOVxYHEkTDUWZSd9JHFKj7fQKSGmjyPilWP3/wDDT6WYJQcj01wfn4pamABXOabnV2OT3roFTY8nJyRvztTkZu/emHBY7EfvSzp37Ug1JTUY/NS1Eim533x+1AakucDvTtWO9OhjMqjYnPGKKWXRZ5iNaAA0XQqBcdw0Zxvj5FWoVmuThLdj81sem+GoFCtOoYj3o1Da29vsIht7VO6FqYmy8O3c5GsaFPsdxR6x8K20HqZA792Yd60EbqOEAHwKe82MADak5BoVIOmxRrgLVkW4U8AVwze2f4phm+D/ADUt8K1onAQckmuMEPFQGckbUwympCiwDp4pF1I3NVTN7mm+bztmgKJy2+3FMLnO/FRGQ43BFcLnvSKUWTBt/T/eo3tIpjqCaW7um29cU8GpFb+nGeaAdogME8IJXM6AZLDZh+3euW91BcArFIGbuvDD9jV1JMH08+5FQXlhbXbCSSPTL2lQ4b+aVAk/SZB6lAByO3Bq3AkcsoVhgZyc8ihUUV7btiOZZ0/+XYj96JWd20WoeSVkxydwazldmqquhia4+mhzFhmI0p80HdXeYzyktOe5/QPYUnmZ/VICW/io9YHbP9WaqMa6yXPbwed92AzTXRHTS4zn9NLWDxUct0kWNborHgHmtESjCeJ/DMsE7XNspeN9yFG61D0vqIhj8iQjSRjDbbVvnlXIydWodhzVZrDp7vmSziZiOSo5q31UwSp2ZsXHTiMtGCfuKVaRbCxx/wCih/gUqz+pfptueUdxXY/9QfelSroZih8v+ofvUf6qVKgGJ+1OiALbilSoBeGk6Ei7ekfxWusgPSMDFKlUT8M5BRPz47VDPyaVKsxoiUnTyaWTvv2pUqZa9IyT7mmgn3NKlSY5DidqYxPvSpUMzfo08UgaVKkUPjJJOTXDzSpUFx8Hp+UVKnFKlQTIS/mqY/lFKlQUvBik6iMnGRtSjJ0Nuf8AUpUqT9JFkl23PFOj/KaVKmUjnvQy6AN02QD+H/1pUqF6Sie2AwD30j/mujcMT/7lKlTfoE+B7ClSpUyz/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4" name="Picture 6" descr="http://2.bp.blogspot.com/-blYeBidezY8/TZYhY4f3v0I/AAAAAAAAABc/WyqLz1K4DDo/s1600/Oracion02.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2420888"/>
            <a:ext cx="2838450" cy="3240360"/>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5076056" y="5726291"/>
            <a:ext cx="3923928" cy="1015663"/>
          </a:xfrm>
          <a:prstGeom prst="rect">
            <a:avLst/>
          </a:prstGeom>
        </p:spPr>
        <p:txBody>
          <a:bodyPr wrap="square">
            <a:spAutoFit/>
          </a:bodyPr>
          <a:lstStyle/>
          <a:p>
            <a:pPr algn="ctr"/>
            <a:r>
              <a:rPr lang="es-CO" sz="2000" b="1" dirty="0">
                <a:solidFill>
                  <a:srgbClr val="FF0000"/>
                </a:solidFill>
              </a:rPr>
              <a:t>Nosotros </a:t>
            </a:r>
            <a:r>
              <a:rPr lang="es-CO" sz="2000" b="1" dirty="0" smtClean="0">
                <a:solidFill>
                  <a:srgbClr val="FF0000"/>
                </a:solidFill>
              </a:rPr>
              <a:t>debemos estar </a:t>
            </a:r>
            <a:r>
              <a:rPr lang="es-CO" sz="2000" b="1" dirty="0">
                <a:solidFill>
                  <a:srgbClr val="FF0000"/>
                </a:solidFill>
              </a:rPr>
              <a:t>dispuestos a </a:t>
            </a:r>
            <a:r>
              <a:rPr lang="es-CO" sz="2000" b="1" dirty="0" smtClean="0">
                <a:solidFill>
                  <a:srgbClr val="FF0000"/>
                </a:solidFill>
              </a:rPr>
              <a:t>creerle  </a:t>
            </a:r>
            <a:r>
              <a:rPr lang="es-CO" sz="2000" b="1" dirty="0">
                <a:solidFill>
                  <a:srgbClr val="FF0000"/>
                </a:solidFill>
              </a:rPr>
              <a:t>y obedecerle a Dios, como lo hizo María.</a:t>
            </a:r>
          </a:p>
        </p:txBody>
      </p:sp>
    </p:spTree>
    <p:extLst>
      <p:ext uri="{BB962C8B-B14F-4D97-AF65-F5344CB8AC3E}">
        <p14:creationId xmlns:p14="http://schemas.microsoft.com/office/powerpoint/2010/main" val="2292986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054"/>
                                        </p:tgtEl>
                                        <p:attrNameLst>
                                          <p:attrName>style.visibility</p:attrName>
                                        </p:attrNameLst>
                                      </p:cBhvr>
                                      <p:to>
                                        <p:strVal val="visible"/>
                                      </p:to>
                                    </p:set>
                                    <p:animEffect transition="in" filter="fade">
                                      <p:cBhvr>
                                        <p:cTn id="12" dur="1000"/>
                                        <p:tgtEl>
                                          <p:spTgt spid="2054"/>
                                        </p:tgtEl>
                                      </p:cBhvr>
                                    </p:animEffect>
                                    <p:anim calcmode="lin" valueType="num">
                                      <p:cBhvr>
                                        <p:cTn id="13" dur="1000" fill="hold"/>
                                        <p:tgtEl>
                                          <p:spTgt spid="2054"/>
                                        </p:tgtEl>
                                        <p:attrNameLst>
                                          <p:attrName>ppt_x</p:attrName>
                                        </p:attrNameLst>
                                      </p:cBhvr>
                                      <p:tavLst>
                                        <p:tav tm="0">
                                          <p:val>
                                            <p:strVal val="#ppt_x"/>
                                          </p:val>
                                        </p:tav>
                                        <p:tav tm="100000">
                                          <p:val>
                                            <p:strVal val="#ppt_x"/>
                                          </p:val>
                                        </p:tav>
                                      </p:tavLst>
                                    </p:anim>
                                    <p:anim calcmode="lin" valueType="num">
                                      <p:cBhvr>
                                        <p:cTn id="14" dur="1000" fill="hold"/>
                                        <p:tgtEl>
                                          <p:spTgt spid="205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336704"/>
          </a:xfrm>
        </p:spPr>
        <p:txBody>
          <a:bodyPr>
            <a:normAutofit fontScale="85000" lnSpcReduction="20000"/>
          </a:bodyPr>
          <a:lstStyle/>
          <a:p>
            <a:pPr marL="0" indent="0">
              <a:buNone/>
            </a:pPr>
            <a:r>
              <a:rPr lang="es-CO" dirty="0"/>
              <a:t>Quienes entienden que en esta afirmación de María </a:t>
            </a:r>
            <a:r>
              <a:rPr lang="es-CO" dirty="0" smtClean="0"/>
              <a:t>«no conozco varón» hay </a:t>
            </a:r>
            <a:r>
              <a:rPr lang="es-CO" dirty="0"/>
              <a:t>un voto de perpetua virginidad, no </a:t>
            </a:r>
            <a:r>
              <a:rPr lang="es-CO" dirty="0" smtClean="0"/>
              <a:t>han leído </a:t>
            </a:r>
            <a:r>
              <a:rPr lang="es-CO" dirty="0" smtClean="0">
                <a:solidFill>
                  <a:srgbClr val="FF0000"/>
                </a:solidFill>
              </a:rPr>
              <a:t>(Mat. 1:24,25)</a:t>
            </a:r>
            <a:r>
              <a:rPr lang="es-CO" dirty="0" smtClean="0"/>
              <a:t>dice: </a:t>
            </a:r>
          </a:p>
          <a:p>
            <a:pPr marL="0" indent="0">
              <a:buNone/>
            </a:pPr>
            <a:r>
              <a:rPr lang="es-CO" dirty="0" smtClean="0"/>
              <a:t> Cuando </a:t>
            </a:r>
            <a:r>
              <a:rPr lang="es-CO" dirty="0"/>
              <a:t>despertó José del sueño, </a:t>
            </a:r>
            <a:r>
              <a:rPr lang="es-CO" b="1" i="1" u="sng" dirty="0"/>
              <a:t>hizo como el ángel del Señor le había mandado</a:t>
            </a:r>
            <a:r>
              <a:rPr lang="es-CO" dirty="0"/>
              <a:t> y recibió a su </a:t>
            </a:r>
            <a:r>
              <a:rPr lang="es-CO" dirty="0" smtClean="0"/>
              <a:t>mujer.</a:t>
            </a:r>
            <a:r>
              <a:rPr lang="es-CO" dirty="0"/>
              <a:t> </a:t>
            </a:r>
            <a:r>
              <a:rPr lang="es-CO" b="1" baseline="30000" dirty="0" smtClean="0"/>
              <a:t>25 </a:t>
            </a:r>
            <a:r>
              <a:rPr lang="es-CO" dirty="0"/>
              <a:t>Pero </a:t>
            </a:r>
            <a:r>
              <a:rPr lang="es-CO" b="1" i="1" u="sng" dirty="0"/>
              <a:t>no la conoció </a:t>
            </a:r>
            <a:r>
              <a:rPr lang="es-CO" dirty="0"/>
              <a:t>hasta que dio a luz a su hijo </a:t>
            </a:r>
            <a:r>
              <a:rPr lang="es-CO" dirty="0" smtClean="0"/>
              <a:t>primogénito, y </a:t>
            </a:r>
            <a:r>
              <a:rPr lang="es-CO" dirty="0"/>
              <a:t>le puso por nombre Jesús</a:t>
            </a:r>
            <a:r>
              <a:rPr lang="es-CO" dirty="0" smtClean="0"/>
              <a:t>.</a:t>
            </a:r>
          </a:p>
          <a:p>
            <a:pPr marL="0" indent="0">
              <a:buNone/>
            </a:pPr>
            <a:endParaRPr lang="es-CO" dirty="0"/>
          </a:p>
          <a:p>
            <a:pPr marL="0" indent="0">
              <a:buNone/>
            </a:pPr>
            <a:r>
              <a:rPr lang="es-CO" dirty="0" smtClean="0"/>
              <a:t>La </a:t>
            </a:r>
            <a:r>
              <a:rPr lang="es-CO" dirty="0"/>
              <a:t>idea de que María fue virgen antes, durante y después del parto surgió siglos más tarde, quizá fundándose en una creencia errónea de qué </a:t>
            </a:r>
            <a:r>
              <a:rPr lang="es-CO" dirty="0" smtClean="0"/>
              <a:t>la virginidad es </a:t>
            </a:r>
            <a:r>
              <a:rPr lang="es-CO" dirty="0"/>
              <a:t>lo que constituye la verdadera virtud. Cuando </a:t>
            </a:r>
            <a:r>
              <a:rPr lang="es-CO" dirty="0" smtClean="0"/>
              <a:t>Dios creó al hombre y a la mujer, después de celebrar el matrimonio les dijo: «</a:t>
            </a:r>
            <a:r>
              <a:rPr lang="es-CO" b="1" u="sng" dirty="0" smtClean="0"/>
              <a:t>Fructificad y multiplicaos</a:t>
            </a:r>
            <a:r>
              <a:rPr lang="es-CO" dirty="0" smtClean="0"/>
              <a:t>» </a:t>
            </a:r>
            <a:r>
              <a:rPr lang="es-CO" dirty="0" smtClean="0">
                <a:solidFill>
                  <a:srgbClr val="FF0000"/>
                </a:solidFill>
              </a:rPr>
              <a:t>(Gén. 1:28).</a:t>
            </a:r>
            <a:r>
              <a:rPr lang="es-CO" dirty="0" smtClean="0"/>
              <a:t> </a:t>
            </a:r>
          </a:p>
          <a:p>
            <a:pPr marL="0" indent="0">
              <a:buNone/>
            </a:pPr>
            <a:r>
              <a:rPr lang="es-CO" dirty="0" smtClean="0"/>
              <a:t>Con esta idea de la virginidad después del matrimonio se </a:t>
            </a:r>
            <a:r>
              <a:rPr lang="es-CO" dirty="0"/>
              <a:t>insinúa que el hogar -</a:t>
            </a:r>
            <a:r>
              <a:rPr lang="es-CO" u="sng" dirty="0"/>
              <a:t>institución divinamente ordenada</a:t>
            </a:r>
            <a:r>
              <a:rPr lang="es-CO" dirty="0"/>
              <a:t>- no representa el más alto ideal de la vida social</a:t>
            </a:r>
            <a:r>
              <a:rPr lang="es-CO" dirty="0" smtClean="0"/>
              <a:t>.</a:t>
            </a:r>
            <a:endParaRPr lang="es-CO" dirty="0"/>
          </a:p>
        </p:txBody>
      </p:sp>
    </p:spTree>
    <p:extLst>
      <p:ext uri="{BB962C8B-B14F-4D97-AF65-F5344CB8AC3E}">
        <p14:creationId xmlns:p14="http://schemas.microsoft.com/office/powerpoint/2010/main" val="2280763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800200"/>
          </a:xfrm>
        </p:spPr>
        <p:txBody>
          <a:bodyPr>
            <a:normAutofit fontScale="92500" lnSpcReduction="10000"/>
          </a:bodyPr>
          <a:lstStyle/>
          <a:p>
            <a:pPr marL="0" indent="0" algn="ctr">
              <a:buNone/>
            </a:pPr>
            <a:r>
              <a:rPr lang="es-CO" dirty="0" smtClean="0"/>
              <a:t>Hasta este momento todo marchaba a las mil maravillas,  pero para que el propósito de Dios tuviese éxito solo faltaba una cosa: Qué María diera su respuesta.</a:t>
            </a:r>
          </a:p>
        </p:txBody>
      </p:sp>
      <p:sp>
        <p:nvSpPr>
          <p:cNvPr id="6" name="5 Pentágono"/>
          <p:cNvSpPr/>
          <p:nvPr/>
        </p:nvSpPr>
        <p:spPr>
          <a:xfrm>
            <a:off x="289165" y="4437112"/>
            <a:ext cx="7091147" cy="2160240"/>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002060"/>
                </a:solidFill>
              </a:rPr>
              <a:t>2). Dios le había dado la orden de comunicarle esta </a:t>
            </a:r>
            <a:r>
              <a:rPr lang="es-CO" sz="2400" b="1" dirty="0" smtClean="0">
                <a:solidFill>
                  <a:srgbClr val="002060"/>
                </a:solidFill>
              </a:rPr>
              <a:t>decisión </a:t>
            </a:r>
            <a:r>
              <a:rPr lang="es-CO" sz="2400" b="1" dirty="0">
                <a:solidFill>
                  <a:srgbClr val="002060"/>
                </a:solidFill>
              </a:rPr>
              <a:t>al ángel Gabriel, y este gozoso la estaba cumpliendo, para lo cual había bolado a la </a:t>
            </a:r>
            <a:r>
              <a:rPr lang="es-CO" sz="2400" b="1" dirty="0" smtClean="0">
                <a:solidFill>
                  <a:srgbClr val="002060"/>
                </a:solidFill>
              </a:rPr>
              <a:t>velocidad </a:t>
            </a:r>
            <a:r>
              <a:rPr lang="es-CO" sz="2400" b="1" dirty="0">
                <a:solidFill>
                  <a:srgbClr val="002060"/>
                </a:solidFill>
              </a:rPr>
              <a:t>de un </a:t>
            </a:r>
            <a:r>
              <a:rPr lang="es-CO" sz="2400" b="1" dirty="0" smtClean="0">
                <a:solidFill>
                  <a:srgbClr val="002060"/>
                </a:solidFill>
              </a:rPr>
              <a:t>relámpago, </a:t>
            </a:r>
            <a:r>
              <a:rPr lang="es-CO" sz="2400" b="1" dirty="0">
                <a:solidFill>
                  <a:srgbClr val="002060"/>
                </a:solidFill>
              </a:rPr>
              <a:t>billones y billones de </a:t>
            </a:r>
            <a:r>
              <a:rPr lang="es-CO" sz="2400" b="1" dirty="0" smtClean="0">
                <a:solidFill>
                  <a:srgbClr val="002060"/>
                </a:solidFill>
              </a:rPr>
              <a:t>kilómetros </a:t>
            </a:r>
            <a:r>
              <a:rPr lang="es-CO" sz="2400" b="1" dirty="0">
                <a:solidFill>
                  <a:srgbClr val="002060"/>
                </a:solidFill>
              </a:rPr>
              <a:t>desde el cielo a la tierra. </a:t>
            </a:r>
          </a:p>
        </p:txBody>
      </p:sp>
      <p:sp>
        <p:nvSpPr>
          <p:cNvPr id="7" name="6 Pentágono"/>
          <p:cNvSpPr/>
          <p:nvPr/>
        </p:nvSpPr>
        <p:spPr>
          <a:xfrm>
            <a:off x="289165" y="2060848"/>
            <a:ext cx="7091147" cy="2160240"/>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b="1" dirty="0">
                <a:solidFill>
                  <a:srgbClr val="002060"/>
                </a:solidFill>
              </a:rPr>
              <a:t>1). Dios había tomado la decisión de escogerla a ella como el instrumento humano entre muchas mujeres para que fuese la madre </a:t>
            </a:r>
            <a:r>
              <a:rPr lang="es-CO" sz="2800" b="1" dirty="0" smtClean="0">
                <a:solidFill>
                  <a:srgbClr val="002060"/>
                </a:solidFill>
              </a:rPr>
              <a:t>humana </a:t>
            </a:r>
            <a:r>
              <a:rPr lang="es-CO" sz="2800" b="1" dirty="0">
                <a:solidFill>
                  <a:srgbClr val="002060"/>
                </a:solidFill>
              </a:rPr>
              <a:t>del «Descendiente» prometido a Adán.</a:t>
            </a:r>
          </a:p>
        </p:txBody>
      </p:sp>
      <p:pic>
        <p:nvPicPr>
          <p:cNvPr id="8" name="Picture 8" descr="http://3.bp.blogspot.com/_s8i82eo77Go/S6uKnxWyCaI/AAAAAAAAAFM/1S_dTrCLFXk/s1600/664-05-01-08-oran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2060848"/>
            <a:ext cx="1763688" cy="216024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t0.gstatic.com/images?q=tbn:ANd9GcQOYk7exyG-LvF-ZAl5YoFuIY7p4kRb1Dpse2iHcZ48ENHAGe1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4179" y="4437112"/>
            <a:ext cx="1729821"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875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20000"/>
              <a:lumOff val="80000"/>
            </a:schemeClr>
          </a:solidFill>
        </p:spPr>
        <p:txBody>
          <a:bodyPr>
            <a:normAutofit lnSpcReduction="10000"/>
          </a:bodyPr>
          <a:lstStyle/>
          <a:p>
            <a:pPr marL="0" indent="0" algn="ctr">
              <a:buNone/>
            </a:pPr>
            <a:r>
              <a:rPr lang="es-CO" b="1" i="1" dirty="0">
                <a:solidFill>
                  <a:srgbClr val="FF0000"/>
                </a:solidFill>
              </a:rPr>
              <a:t>¿Aceptaría Marie el llamado de </a:t>
            </a:r>
            <a:r>
              <a:rPr lang="es-CO" b="1" i="1" dirty="0" smtClean="0">
                <a:solidFill>
                  <a:srgbClr val="FF0000"/>
                </a:solidFill>
              </a:rPr>
              <a:t>Dios, o lo rechazaría?</a:t>
            </a:r>
            <a:endParaRPr lang="es-CO" b="1" i="1" dirty="0">
              <a:solidFill>
                <a:srgbClr val="FF0000"/>
              </a:solidFill>
            </a:endParaRPr>
          </a:p>
          <a:p>
            <a:pPr marL="0" indent="0" algn="ctr">
              <a:buNone/>
            </a:pPr>
            <a:r>
              <a:rPr lang="es-CO" dirty="0"/>
              <a:t>Recordemos que Dios es nuestro Creador, y a pesar de ello, nos dotó de libre albedrio, es decir, Él no nos obliga a </a:t>
            </a:r>
            <a:r>
              <a:rPr lang="es-CO" dirty="0" smtClean="0"/>
              <a:t>obedecerle.</a:t>
            </a:r>
          </a:p>
          <a:p>
            <a:pPr algn="ctr"/>
            <a:endParaRPr lang="es-CO" dirty="0"/>
          </a:p>
          <a:p>
            <a:pPr marL="0" indent="0" algn="ctr">
              <a:buNone/>
            </a:pPr>
            <a:r>
              <a:rPr lang="es-CO" dirty="0" smtClean="0"/>
              <a:t>Lo mismo sucede con nuestra salvación:  Cristo murió en nuestro lugar, pero Cristo no nos obliga a aceptarlo como Él Salvador personal, usted tiene plena libertad de escoger si lo acepta o lo rechaza, de eso depende su vida eterna o su perdición eterna, de nadie más </a:t>
            </a:r>
            <a:r>
              <a:rPr lang="es-CO" dirty="0" smtClean="0">
                <a:solidFill>
                  <a:srgbClr val="FF0000"/>
                </a:solidFill>
              </a:rPr>
              <a:t>(Lea Juan 3:16).   </a:t>
            </a:r>
            <a:r>
              <a:rPr lang="es-CO" b="1" baseline="30000" dirty="0" smtClean="0">
                <a:solidFill>
                  <a:srgbClr val="FF0000"/>
                </a:solidFill>
              </a:rPr>
              <a:t>     </a:t>
            </a:r>
            <a:r>
              <a:rPr lang="es-CO" b="1" dirty="0" smtClean="0">
                <a:solidFill>
                  <a:srgbClr val="FF0000"/>
                </a:solidFill>
              </a:rPr>
              <a:t>    </a:t>
            </a:r>
          </a:p>
        </p:txBody>
      </p:sp>
    </p:spTree>
    <p:extLst>
      <p:ext uri="{BB962C8B-B14F-4D97-AF65-F5344CB8AC3E}">
        <p14:creationId xmlns:p14="http://schemas.microsoft.com/office/powerpoint/2010/main" val="2669692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80"/>
          </a:xfrm>
        </p:spPr>
        <p:txBody>
          <a:bodyPr/>
          <a:lstStyle/>
          <a:p>
            <a:pPr marL="0" indent="0" algn="ctr">
              <a:buNone/>
            </a:pPr>
            <a:r>
              <a:rPr lang="es-CO" b="1" i="1" dirty="0">
                <a:solidFill>
                  <a:srgbClr val="FF0000"/>
                </a:solidFill>
              </a:rPr>
              <a:t>Leamos la respuesta de María: Lucas 1:38</a:t>
            </a:r>
            <a:r>
              <a:rPr lang="es-CO" b="1" i="1" dirty="0" smtClean="0">
                <a:solidFill>
                  <a:srgbClr val="FF0000"/>
                </a:solidFill>
              </a:rPr>
              <a:t>.</a:t>
            </a:r>
            <a:endParaRPr lang="es-CO" b="1" i="1" dirty="0">
              <a:solidFill>
                <a:srgbClr val="FF0000"/>
              </a:solidFill>
            </a:endParaRPr>
          </a:p>
        </p:txBody>
      </p:sp>
      <p:sp>
        <p:nvSpPr>
          <p:cNvPr id="4" name="3 Rectángulo"/>
          <p:cNvSpPr/>
          <p:nvPr/>
        </p:nvSpPr>
        <p:spPr>
          <a:xfrm>
            <a:off x="323528" y="2056581"/>
            <a:ext cx="5256584" cy="2862322"/>
          </a:xfrm>
          <a:prstGeom prst="rect">
            <a:avLst/>
          </a:prstGeom>
        </p:spPr>
        <p:txBody>
          <a:bodyPr wrap="square">
            <a:spAutoFit/>
          </a:bodyPr>
          <a:lstStyle/>
          <a:p>
            <a:pPr algn="ctr"/>
            <a:r>
              <a:rPr lang="es-CO" sz="3600" dirty="0"/>
              <a:t>Entonces María dijo: «</a:t>
            </a:r>
            <a:r>
              <a:rPr lang="es-CO" sz="3600" b="1" i="1" dirty="0"/>
              <a:t>Aquí está la sierva del Señor; hágase conmigo conforme a tu palabra»</a:t>
            </a:r>
            <a:r>
              <a:rPr lang="es-CO" sz="3600" dirty="0"/>
              <a:t>. Y el ángel se fue de su presencia</a:t>
            </a:r>
            <a:r>
              <a:rPr lang="es-CO" sz="3600" dirty="0" smtClean="0"/>
              <a:t>. </a:t>
            </a:r>
            <a:endParaRPr lang="es-CO" sz="3600" dirty="0"/>
          </a:p>
        </p:txBody>
      </p:sp>
      <p:pic>
        <p:nvPicPr>
          <p:cNvPr id="5" name="Picture 2" descr="http://t1.gstatic.com/images?q=tbn:ANd9GcQgvEqpG5v1UY7B0g6y-E94nZ5RvDopQyTS0UdqSIlGyNQUJfo9F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2056581"/>
            <a:ext cx="3240360" cy="2884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129736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224136"/>
          </a:xfrm>
        </p:spPr>
        <p:txBody>
          <a:bodyPr>
            <a:normAutofit/>
          </a:bodyPr>
          <a:lstStyle/>
          <a:p>
            <a:pPr marL="0" indent="0" algn="ctr">
              <a:buNone/>
            </a:pPr>
            <a:r>
              <a:rPr lang="es-CO" b="1" dirty="0" smtClean="0"/>
              <a:t>«He </a:t>
            </a:r>
            <a:r>
              <a:rPr lang="es-CO" b="1" dirty="0"/>
              <a:t>aquí la </a:t>
            </a:r>
            <a:r>
              <a:rPr lang="es-CO" b="1" dirty="0" smtClean="0"/>
              <a:t>sierva del Señor» dijo María con humildad. </a:t>
            </a:r>
            <a:r>
              <a:rPr lang="es-CO" dirty="0" smtClean="0"/>
              <a:t>. </a:t>
            </a:r>
          </a:p>
          <a:p>
            <a:endParaRPr lang="es-CO" dirty="0"/>
          </a:p>
        </p:txBody>
      </p:sp>
      <p:sp>
        <p:nvSpPr>
          <p:cNvPr id="4" name="3 Rectángulo"/>
          <p:cNvSpPr/>
          <p:nvPr/>
        </p:nvSpPr>
        <p:spPr>
          <a:xfrm>
            <a:off x="0" y="1916832"/>
            <a:ext cx="5364088" cy="4678204"/>
          </a:xfrm>
          <a:prstGeom prst="rect">
            <a:avLst/>
          </a:prstGeom>
        </p:spPr>
        <p:txBody>
          <a:bodyPr wrap="square">
            <a:spAutoFit/>
          </a:bodyPr>
          <a:lstStyle/>
          <a:p>
            <a:pPr algn="ctr"/>
            <a:r>
              <a:rPr lang="es-CO" sz="2800" dirty="0"/>
              <a:t>Esta exclamación muestra la </a:t>
            </a:r>
            <a:r>
              <a:rPr lang="es-CO" sz="2800" u="sng" dirty="0"/>
              <a:t>aceptación de la voluntad de Dios</a:t>
            </a:r>
            <a:r>
              <a:rPr lang="es-CO" sz="2800" dirty="0"/>
              <a:t>. Todo quedó resuelto en el pensamiento de María tan pronto como comprendió cuál era la voluntad de Dios e inmediatamente después de que le fuese dada la suficiente información que la </a:t>
            </a:r>
            <a:r>
              <a:rPr lang="es-CO" sz="2800" u="sng" dirty="0"/>
              <a:t>capacitara </a:t>
            </a:r>
            <a:r>
              <a:rPr lang="es-CO" sz="2800" dirty="0"/>
              <a:t>para realizar inteligentemente </a:t>
            </a:r>
            <a:r>
              <a:rPr lang="es-CO" sz="2800" b="1" u="sng" dirty="0"/>
              <a:t>su parte</a:t>
            </a:r>
            <a:r>
              <a:rPr lang="es-CO" sz="2800" dirty="0"/>
              <a:t>. </a:t>
            </a:r>
          </a:p>
          <a:p>
            <a:r>
              <a:rPr lang="es-CO" dirty="0"/>
              <a:t> </a:t>
            </a:r>
          </a:p>
        </p:txBody>
      </p:sp>
      <p:pic>
        <p:nvPicPr>
          <p:cNvPr id="3074" name="Picture 2" descr="http://4.bp.blogspot.com/-_P3rvmICDuA/TyDg1frjC6I/AAAAAAAABWM/kYFwqKeWa3k/s1600/wicca+invocar+element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9427" y="1556792"/>
            <a:ext cx="3168353" cy="302433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64085" y="4590587"/>
            <a:ext cx="3759035" cy="1938992"/>
          </a:xfrm>
          <a:prstGeom prst="rect">
            <a:avLst/>
          </a:prstGeom>
        </p:spPr>
        <p:txBody>
          <a:bodyPr wrap="square">
            <a:spAutoFit/>
          </a:bodyPr>
          <a:lstStyle/>
          <a:p>
            <a:pPr algn="ctr"/>
            <a:r>
              <a:rPr lang="es-CO" sz="2400" b="1" dirty="0">
                <a:solidFill>
                  <a:srgbClr val="FF0000"/>
                </a:solidFill>
              </a:rPr>
              <a:t>Note que esta era una obra compartida, lo mismo sucede con la salvación</a:t>
            </a:r>
            <a:r>
              <a:rPr lang="es-CO" sz="2400" b="1" dirty="0" smtClean="0">
                <a:solidFill>
                  <a:srgbClr val="FF0000"/>
                </a:solidFill>
              </a:rPr>
              <a:t>. Dios no puede salvarte si tu no quieres ser salvo.</a:t>
            </a:r>
            <a:endParaRPr lang="es-CO" sz="2400" b="1" dirty="0">
              <a:solidFill>
                <a:srgbClr val="FF0000"/>
              </a:solidFill>
            </a:endParaRPr>
          </a:p>
        </p:txBody>
      </p:sp>
    </p:spTree>
    <p:extLst>
      <p:ext uri="{BB962C8B-B14F-4D97-AF65-F5344CB8AC3E}">
        <p14:creationId xmlns:p14="http://schemas.microsoft.com/office/powerpoint/2010/main" val="2734413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074"/>
                                        </p:tgtEl>
                                        <p:attrNameLst>
                                          <p:attrName>style.visibility</p:attrName>
                                        </p:attrNameLst>
                                      </p:cBhvr>
                                      <p:to>
                                        <p:strVal val="visible"/>
                                      </p:to>
                                    </p:set>
                                    <p:anim calcmode="lin" valueType="num">
                                      <p:cBhvr>
                                        <p:cTn id="15" dur="1000" fill="hold"/>
                                        <p:tgtEl>
                                          <p:spTgt spid="3074"/>
                                        </p:tgtEl>
                                        <p:attrNameLst>
                                          <p:attrName>ppt_w</p:attrName>
                                        </p:attrNameLst>
                                      </p:cBhvr>
                                      <p:tavLst>
                                        <p:tav tm="0">
                                          <p:val>
                                            <p:fltVal val="0"/>
                                          </p:val>
                                        </p:tav>
                                        <p:tav tm="100000">
                                          <p:val>
                                            <p:strVal val="#ppt_w"/>
                                          </p:val>
                                        </p:tav>
                                      </p:tavLst>
                                    </p:anim>
                                    <p:anim calcmode="lin" valueType="num">
                                      <p:cBhvr>
                                        <p:cTn id="16" dur="1000" fill="hold"/>
                                        <p:tgtEl>
                                          <p:spTgt spid="3074"/>
                                        </p:tgtEl>
                                        <p:attrNameLst>
                                          <p:attrName>ppt_h</p:attrName>
                                        </p:attrNameLst>
                                      </p:cBhvr>
                                      <p:tavLst>
                                        <p:tav tm="0">
                                          <p:val>
                                            <p:fltVal val="0"/>
                                          </p:val>
                                        </p:tav>
                                        <p:tav tm="100000">
                                          <p:val>
                                            <p:strVal val="#ppt_h"/>
                                          </p:val>
                                        </p:tav>
                                      </p:tavLst>
                                    </p:anim>
                                    <p:anim calcmode="lin" valueType="num">
                                      <p:cBhvr>
                                        <p:cTn id="17" dur="1000" fill="hold"/>
                                        <p:tgtEl>
                                          <p:spTgt spid="3074"/>
                                        </p:tgtEl>
                                        <p:attrNameLst>
                                          <p:attrName>style.rotation</p:attrName>
                                        </p:attrNameLst>
                                      </p:cBhvr>
                                      <p:tavLst>
                                        <p:tav tm="0">
                                          <p:val>
                                            <p:fltVal val="90"/>
                                          </p:val>
                                        </p:tav>
                                        <p:tav tm="100000">
                                          <p:val>
                                            <p:fltVal val="0"/>
                                          </p:val>
                                        </p:tav>
                                      </p:tavLst>
                                    </p:anim>
                                    <p:animEffect transition="in" filter="fade">
                                      <p:cBhvr>
                                        <p:cTn id="18" dur="1000"/>
                                        <p:tgtEl>
                                          <p:spTgt spid="3074"/>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randombar(horizontal)">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3096344"/>
          </a:xfrm>
        </p:spPr>
        <p:txBody>
          <a:bodyPr>
            <a:normAutofit fontScale="92500" lnSpcReduction="10000"/>
          </a:bodyPr>
          <a:lstStyle/>
          <a:p>
            <a:pPr marL="0" indent="0" algn="ctr">
              <a:buNone/>
            </a:pPr>
            <a:r>
              <a:rPr lang="es-CO" b="1" dirty="0"/>
              <a:t>Y luego dice: «Hágase conmigo conforme a tu palabra». </a:t>
            </a:r>
          </a:p>
          <a:p>
            <a:pPr marL="0" indent="0" algn="ctr">
              <a:buNone/>
            </a:pPr>
            <a:r>
              <a:rPr lang="es-CO" u="sng" dirty="0" smtClean="0"/>
              <a:t>María </a:t>
            </a:r>
            <a:r>
              <a:rPr lang="es-CO" u="sng" dirty="0"/>
              <a:t>deja ver aquí otra vez su espíritu manso y sumiso</a:t>
            </a:r>
            <a:r>
              <a:rPr lang="es-CO" dirty="0"/>
              <a:t>. La dignidad, pureza, sencillez y delicadeza </a:t>
            </a:r>
            <a:r>
              <a:rPr lang="es-CO" dirty="0" smtClean="0"/>
              <a:t>con que María responde al llamado de Dios, y debiera </a:t>
            </a:r>
            <a:r>
              <a:rPr lang="es-CO" dirty="0"/>
              <a:t>ser la actitud de todo aquel que manifiesta creer en </a:t>
            </a:r>
            <a:r>
              <a:rPr lang="es-CO" dirty="0" smtClean="0"/>
              <a:t>María.</a:t>
            </a:r>
            <a:endParaRPr lang="es-CO" dirty="0"/>
          </a:p>
          <a:p>
            <a:pPr marL="0" indent="0">
              <a:buNone/>
            </a:pPr>
            <a:endParaRPr lang="es-CO" dirty="0"/>
          </a:p>
        </p:txBody>
      </p:sp>
      <p:sp>
        <p:nvSpPr>
          <p:cNvPr id="4" name="3 Rectángulo"/>
          <p:cNvSpPr/>
          <p:nvPr/>
        </p:nvSpPr>
        <p:spPr>
          <a:xfrm>
            <a:off x="179512" y="3861048"/>
            <a:ext cx="4572000" cy="2677656"/>
          </a:xfrm>
          <a:prstGeom prst="rect">
            <a:avLst/>
          </a:prstGeom>
        </p:spPr>
        <p:txBody>
          <a:bodyPr>
            <a:spAutoFit/>
          </a:bodyPr>
          <a:lstStyle/>
          <a:p>
            <a:pPr algn="ctr"/>
            <a:r>
              <a:rPr lang="es-CO" dirty="0"/>
              <a:t> </a:t>
            </a:r>
            <a:r>
              <a:rPr lang="es-CO" sz="2800" dirty="0" smtClean="0">
                <a:solidFill>
                  <a:srgbClr val="FF0000"/>
                </a:solidFill>
              </a:rPr>
              <a:t>Estar </a:t>
            </a:r>
            <a:r>
              <a:rPr lang="es-CO" sz="2800" dirty="0">
                <a:solidFill>
                  <a:srgbClr val="FF0000"/>
                </a:solidFill>
              </a:rPr>
              <a:t>dispuesto a entregarse al servicio de Dios, cuando Él lo requiera. </a:t>
            </a:r>
            <a:r>
              <a:rPr lang="es-CO" sz="2800" b="1" dirty="0">
                <a:solidFill>
                  <a:srgbClr val="FF0000"/>
                </a:solidFill>
              </a:rPr>
              <a:t>«He aquí la sierva, o siervo del Señor, Hágase conmigo conforme a tu palabra»</a:t>
            </a:r>
            <a:endParaRPr lang="es-CO" sz="2800" dirty="0">
              <a:solidFill>
                <a:srgbClr val="FF0000"/>
              </a:solidFill>
            </a:endParaRPr>
          </a:p>
        </p:txBody>
      </p:sp>
      <p:sp>
        <p:nvSpPr>
          <p:cNvPr id="5" name="AutoShape 2" descr="data:image/jpeg;base64,/9j/4AAQSkZJRgABAQAAAQABAAD/2wCEAAkGBhQSERUUExQWFRUWFRUXFxgYFxcYGBcUFRoVFxcXFRcXGyYeFxojGhcXHy8gIycpLCwsFx4xNTAqNSYrLCkBCQoKDgwOGg8PGikfHxwpLCksKSwsKSkpKSwpKSwpLCkpKSwpLCwpKSkpKSwpLCksLCksKSksLCwsLCksKSwpKf/AABEIAMQBAgMBIgACEQEDEQH/xAAcAAABBQEBAQAAAAAAAAAAAAADAAECBAUHBgj/xABIEAABAwIEAgcFAwkFBwUAAAABAAIRAyEEEjFBUWEFEyJxgZHwBqGxwdEHIzIUJEJDYnKS4fEWUlOishczNFRzgsIVRGNk0v/EABkBAAMBAQEAAAAAAAAAAAAAAAABAgMEBf/EACURAQEAAgIDAAIBBQEAAAAAAAABAhEhMQMSQRNRIgQyQmGhFP/aAAwDAQACEQMRAD8A1KT7qw2qqbUZj1y7enqL7KhiQUxveVVY/ge9WA+yWXI0m0kKRqnihBSU2NJaM1/NM8obX3Tlw3UWbByI5pNsmcN0hUhLXISzG6YVLzdIGeSfDUS9wAPfyHFE7F4H6PwnWn9kXkb8gpdIVspDWiABxtK0Kjm02hrZHrVYvS2LgEw0xxF++VrMZjyjG7vLH6exjezIzAggncHgsil0jlHZeSDsbH3q8X9ZqOzwBuCszHdEESQ6RwtKO1ZWzps0OkGuibW128eCutO4XkKFYjs3B7rOHArVwWKP6BvvTJ24tRrQmfs2SOPzKTvBAw2Na+2+40I/kjVHDgt5qzgw3NvooO4SmqPEpa/DxRorTP059ynTbpfZDeI1TsMNU6GxGH1yRM6C3ipVRx5pA9VwjUaqmaqjUd5oUoFohKyOkBBNuE342+q1H6SDfdZ2Pp8juPXFEjLOcMc2OscF9A+y/wDweHP/AMNP/SFwEN28l3r2Sn8iw8n9TT/0haztw5NpJNl5plaHG8NW2V3LAkXWNli6u0MXEAmJXnTO6excF9gt5IwVakfki5vFVLtGhw5EEHjKrsHDyRC5VtSYCRZHmpEyL+amGyLJUBZrQpEWTEWSa7kkDliduPNFheGZzMOvGVp0PGCZ8lHMoPb2XCYDmlru47+Fj4InZWMit7ZtLrsdM7GfihVun6dSxLm7XaY77KkzBdXUh4gamNNNQdwdVPpPEN7AaIaSZO9osjLPV01mPtNiteAcwIcNyD8QhY6uBA2JQn4SJIBA/RMRKDnOhuPenjdlnhZOBG0g7jaOaBWouBDhIcDYwR3KQqgGTI8JUa3SZJytEzxHwVsuu12lW679isBsYDuY57wrOG6QIOWpY6TYApf+iGQQ2HWs06E8z70sT0WHfjeSdwO0R3kWHmnzsbq+SNRf1zUIFx6lYjcO0OhtYt780W77LRbiS21QAaw8GWO7nDQ8lUyG1hzOXgncOSGK0ixSNWwWgEdWgR5/yVV9QnmmJv61UgVFh/DRvKrnVHc63qdkC8pJMDb18lVxBvPutyVxwVKu4b8NwE4L0z8Q25713H2QP5lQ/wCk1cQrgHjddt9jD+Y0P+mPiR8lrO3B5MdVtJJJKmTidYx5IYSrHtHy8lIFeZe3uLFDEnTmtGm8Ea+P1WO0o9J8WninOxY1RUi3qyLKqUsQIujtPC6uM7BA+eSKHfBAa4zoitPBOz9EIXRBMqLXX8AVEvtHNImUodTJ9bqDm6Jb6qTzJTuOyAr4QVGZf0x+B3n2DyO3A96wmCQ4OJkXggWc0RHlbwC9CRfkqnSWBD/vB+MRmGmYf3h+0PepuO1YX1rGr4uZB1mBOsWgqpUcefAK7N7gEX15IdMtDjrO07KZw2yy9orZCLPstfobotrHdY+SYljALnnHCEfo/ANqQ+oYbtGtvkth1UtGXDtAJBJe7YTGp84XR459rlzy+BnCvc2ahFGnwBAcRzJ0Wb0l0xQptyNeAN8skuI4uOqwunMa4gl7y8kxMmJ4N2sq3RnRlg91546BVdaXjjd6+r1TpJpktY8jwCpnF0zIIcyb62JGkjQlX4kx6ELO6Rwo12+aiarTPx8cFgekg0kEkiSOa2aVUGI9e5eQu2xMcD9ZV/o3pHI6Cez8OdtVpq/HHM+dVvlOHeKYAa6zfke5NNzwSaypNEyTHkUBzZVh1wbKvIHNAqOSO6LoGIYDt/NWHnUlVq77bQQEFVCqw9y7V7FD8xofuR/mcuM4kzr712P2EP5hQ/dPuc7irx7ji8z0ORJNnSWrBw3Ejtu5OPxKQdZCxL5qO/ed8VNpXl5a3Xu/IKDuitCrBEFS8IlCy18K7h65WWx+6LnutIVm2s1944WRWnvKyaeIvB75stHrAQDN/d5qtl6wUPTyghxHNED+cyr0myJ6KTtAUFlS8Kb6m0f1U6qScYnwTlRceCkTEphn43o4PMjsuHkf3lnEZDJLZ5gj3HVb2f6LMxMPqEATFkuNKxxtWMH7RimzLkpcj2vLRU+k/aR1QFpOVm+QEnumwhCxOGjQCf7xiB3KgcPP4nF0XgaR3oxy+K/FNhub1rwcuWm0ANBv4nS5WoWC6r0XzIAgbb+9GD0rdujx4TGcBCM0bka+9DrtBBF9yO9CxlSKtPnPoIriASO5VCvO2PiKXZOxFx/VUaZncytVl5CxT2XHv9y2w5eb55MeW90TjYhjt9PDb5rVLffy0XlmcRsvR4GvnaAdQL80ZRPjz3wtFV3GHckc/wAlXLdSdvn/AEUtiqNzINXbl8E5qxpY+5ArVTv670FbpXrknbRdh9gT+YUe53+ty40HXjx/oux/Z838wp97/wDW5XO45PJPr0sJ0/gmWrDhwmsztk/tHykqfVImTtHvPxUHSDHevKy7r25eEHNiEw98pOaQPJTy+fFOGlSnREdooUzCe6uUknO+KnSxWU2/oqlR11Euj+ZVBtU8QHC/nwRGVNNe9efpVjI71o4bGSIMzw2txVcxOXTUzz37aH3pzUEqmH+Xr3ojjur7QsMrIgeqeaPO/wAlHG4zK0AC547JWHE62LGeNT85DfiQPFJ7QyRuZJO91WwlUZngmAaXKRD2kEcTMGOSx8d0k4ukusTE7be5Z3DfTWWY27+LuIx7WusWgxv9AqDsQah/Fm00tHHZZGNxEuIGk66zHOdFqdFRlJG9lX4/WbLHzTPLUaVGnAA4WjnukW2PkkyoJvadORH1SqPjVS6ZWXjLuYdYeB5wrbhf5IOPogiRZwgolJ0gEbif5LRn/lVVromOKxsUO168VsxqfBZtSjLrjYq8LquT+ox9pwBQrHy84V/CdIBhn0VlNEFWKbb+j4FbZTcedjxXq24gOALT4oNY/wAvBDwdIBlt7+KarosXdOkajjpx+O6A/nZEDZ5RxshPZI0HihOXILuXyXY/s4fOAp8nPH+YrkVSh+jBsPJdZ+zVsYFo/bqfFaY97c/k4j1t0lCU60czidbUnmgOOpT4p/aPefiohwhebl29udEe7X3p2mPWigNe5ItvonjDECUlDDwSnaR3bq9FuBOE8U7gYlEa3YevNRc8cUbRQp3tupNPzQ9b96m0erKyWqGJIjgdua0KVWQL6+ossYkQDr8OW6lRxJBkH+qQ22A7Xhw2Cz8e+T/D7iUeniJ0t9VV6SAkHl8D/NPasbqqvSbyC0g7uHgQsjHumRynmtLpGqGtaeZ+CymulrydYK0wknLHz/3WRUabxa9/XNafRmJy22WYxk28/gtvo3o7M1xOv6M+uavPmaYf0+5ltoUq828u8fNT67ML2nw71nUnHR0ZhorNR1gTrPv4+uCw09XHJDEHUE22PEKXR3aYRoAbdx+Sr1qwJiyLhKwY15PEed7I1U5X+W0cY2LDxVXO0bhBdVdVJjT3IjsMGC4JPj8Pqrkn1zZZ7vCjUAnb4JB2nemxFQbbpqRmPit504Mubts9F4q5b5eu5Xa513mPXNZnR2HhweeNp1JWkIHrf5LLLt04W65MxpA0USQLCUz60qDieHrmpVU6rfX0XVfs6P5kI/vv+RXJc3rWPfquq/Zm78z7qjvg1aYRz+W7j1iSeyS0c3DhWIPbd3n4lRDZU8Ue24ftO+JQwvOzmsq9jG8HqOgoZqcFN42+qFTHuK0kLLJJlp9X1RWMgHc6CENSz+u5NMpGRqgV6vAhSrG3C3JU23HG/ciQVbo1Dl5HwhTA00VRtQyZ+WqIao0Hknotp3vfTyUm09PXwQWVlJ9SUhwmDHJHLs7Ym6z+tJsp9abKtFMg+khNMb6/DZVKlLJT5uICt9IXa29pTvoZy0CzRF+J4q8eBnzlb/pSwGGzHvXoaRgAAW2UadBrBDRbfn5Jw434JZXkeOesQxmFLiC0doajY/zWTj6j6Zgi5HhuZC2HV9FX6Tp9ZAbZzZMjadr7oxs+qvtr+Lztao+ziRfSNvWqtUKhLerF5dIPIjj70VvRguC4kC+0Zt7dyPhsOKT2ZSNp4318FVyl4c+Hjzl/k0cFhg0dmYbadC493BCxrwASBbcEK9IAgb+9ZuLOqzk3Xf6yTUYde55ahF6OwhebfFDrfiUuicTkqA7E5SO/eF0Xrh5Wevbl6B7LDkoO7jolWfHn7+SoVK/akevBZdum3S0H3PL5ckxrDZVc5m5SA58909J2sOqD5d3COeq6r9lx/NHcqjvg1ckNj3+5dV+yo/mtTlV/8Wq4w8l4e0hJOkrc7hWLHbd+874lDaEfHj71/wC874lA6xcWU5r1seomXoWa+yi+oBzUc/IohXsYOtqllQQ5E2VBHEvsOPrhqq+aRyCbEVdk9NOItMPf4KJjhfvsncb8PeoZtk4LTkx8PBSDkwZvayEX6gbJpWWkam/j6skOfPuQmKR14oCdJ1vV1J7iBHr4IbXeoRNvd4oG0qdc78T3+KM3E25Klca/BFY7WdOCFSiGpeY0ui0yA2Trc+PoITqosNvp69yPiGzA5hTXR4p9CoNBF7HU9/MqpisRLpGx84VjE4guIY3xVPEmXw3YR4okGdjae7dZuKdqrTq2VgzHYDysszEOzbpL8t1FWuC1si0lUs9+Hx9WV3Huhje/ykLLBAPeunDmPI839z0hr56Ydc2h3fMKvEcSLKv0VjIzMmxE6bq2D4+SWtcNcbuIHhsmJN1P1b5d6edr+9IzMPxXVfsp/wCHq8OtB82Bcsa4f1XUvsn/ANxV3+8B/wAo+iN6rLyPd9WkkktGDhHTAivU/eKpF6te0J/OKg56d4CzgVyZT+VepjeInqph3goAndSbpZA2mPJQqYgBBxFaNOCpvcZuZVTGs8s9cCEyZvPD0Vaa7T6+gqAcrDH25q7GeGSxVeEP16/qln48VEtnzCnWmgjHHl/L6pfH15pwyEzTw4cJCCRpkgaFEFgotbz9+nmiCfD1eUGTKgvy4cU5ch35Qk56AkXco5qL6hCT3CPVkzyPFPQTou7UW9Ao+KxeVvM2Cr0zcDlOvqECqc9QCNCpsbzKzHhYpktZqZdry4Qq9CxJ4acyeas1nzbwUHsGWOCOj1Pi7hMF1kucYAsNygY7o43IdMaA3PhAV3op0sBGzjPuQulCWjO03B9x2Kylu9NbjjcN15zFVCWiRcevBZ7x5rQxuILtYB9arPJOv10C7cOnk+azfCxSqQQefn3rUDtD4+ax2XHd4f0Wjhq0tg7egnkjC/FsPvpeO9Qa/vPwTBvDj7lJrxuR5+5Q3iWeDounfZK/7qt++z/SfouYR638l0z7JXSyvtDmadzpU34z8joWZJMktnPuOEe1B/OqnePgFmg2V32oqj8qqd4+AWV1t42XLlOXpS8LAPxRHVYHcq3XAWQ3EutslMRcoi6sTdRLz4p7Cyc3WznqLuKdr+SdogR8lFp9fFBTjpYFdPKrBnrSylmgapWLmf7W2m4Cl1IiZ/oqzK8bKTa0FL1aTKLYPEe5ScyRz7jP0VVlbj4f1Rs/q2qVipYZrLi+nrRQqVRccEnVyPLgqpv647ogt0sR9SnF7p6bbQNo708xt80VWE3zSbAl1rD4oHRzZzH1dFxjgGRufh3KeBZDJO90vm2n+ejtG/qEnCyI0fNQc5R20s1NreAfDPEjntsg9J1pZUbOmW/eL/BV6PSJbYAEX8/FVsTiBkIuSXSeEck547tOXlkw9WU+oQDN1DLN7xCk9nrVNTHZ15brrjx72ZgVvBPg30VNjRMo7QnYeN1dtQ8BspNbxVfB4gaHXZGNUfXRZV0TLZyOGtzfjZdK+yEjLiO+n/5LmYePXzXSfsid/wAQN4p/+aV7iM+nR0k9klo59Rwf2k6GrOxNRzaby0u1DbEQNFmu6ErD9VUPHsmfguvsarNMaKbI6J5K4yOha0j7l/8AAfopnoSvtRqfwuXafFEaY8U/WI/JXE29BV9BQqfwO+id3s7iNeoq92QruDHKaeon3rhv9msVtQqfwO+ic+y2K/5ep/CV3UOt5IgdCNQe1cKHsji/+XqfwlTd7FYw/qHn/tXc2vn3qPXD15o1D964ez2Hxsf7ip5Kf9icaf8A21QGe5dvzjjtKm1/HVGoPeuHt9g8b/gP8xPxUv7BY7/B9438V20u7oSdXAIBIGYw0GJJAJgTrYE+BRqH+SuKM+z3G/4Rtzb9UT/Zzjj+rH8TfquzuqWTlwlGoL5Mv24/hfs5xtpa0d7wfOEdv2Z4sz+AXH6S6pSxTXF0OBLTldBnK6AYPAwQY5ohedkan6OebOfXJMZ9lmLcQAaZHHNHfZXf9mWJ0zM89uGi6Xia7WMLnGGtaXO4BrdSe4JquPa0NJcIc5rWkzdz/wAI8dkpjP0f585dxzX/AGYYgXzU/M/RRr/ZdiTEPp87nfwXRa3S1Nrwxz4cS2BB/SJDJMQJIMTEweCNiekWMyh72tLzlaDYudwA31Cfrj+j/wDR5P3/AMcub9kuJ3qUh4u+ii/7HsQbdZSFte19F1nrE5cjr4zvkyvbkZ+xev8A41IH/v8A/wAph9iNaL4ilPc6Od4+S6tUx7WlgJu4kCL7E34Cx8YCl+WMg9ts/vDa534XT2hycfYjW/x6Xk+3uRh9i1T/AB6f8L10t/S7A5rcwOfrIIu37oAvzO0EAolHpSkYPWM7TS5vbbdo1cL3Gt+SLdhzMfYu+Z/KGfwFWaX2OmO1iAe5h+q6GekGBmfO3J/fzDLrA7UxrZKj0lSe7I2rTc8ScrXtLoESSAZi48wkN345+37Hf/sf5P5r03sf7F/kJqkVM+cNH4csZZ53mVrP6ew7Xljq1IOBgtL2hwNhBE2Nx5hWMBjhVDi3Rr3MmQZLDlJEHiCL3sg937VuEk0JkE510dhqjMTWqFhLXkARltJYJBm4iSQfw5LfiK9Cx/JeaqdNOp1ajYDgKlsx1GXDSyn+39450cucjQx/TZp1m0gGku6uMxILjUc5n3YGuXKJ/fCRpdP4UvaxzGu6xr2gFoBPVv7FUX2yOceRaE/TNKoBRdQZdgqhsAQ0OpwInwA5wqWE9q+tNMBjO05onrI1ZQc5o41AarhlGvVnnFzpb2hfSqmm1lMgBt3PcLvbXdo0afdAa/rAmQ9TEVxQpR1hcSc5aymKoaQ/KerJLZzZJg6SbXArivjHH9YJqAPhtI5R1sE0iWmWdSZJMwQN5Ct9C9OHEVXjKwNaGxDwX3g9puwIcC07rKHte+lRl4Y9zdDmu9v35vYAO+5O++5sQJ0q+Nyy7rWucaJcQym7L9xDsjCR+us69hHNH63HEuIFQkDE5PwBpcW0zRzN2AOZoMkEiQblaXRvTPWCuQ3/AHRdAYZzgZspBFiXARAvcgidcaj7VODnOLmvbmeQGPlob1FKpe0lrS55O4vroANjoWlUbDSKgp5quQOFMdg9WR10XD85qQRqD2rwrbuh6WfMcxOd7yC4lpNRgpuGU2y5QLLEqe1FRlV57FVhayG03T2izEuHVWuHdS2Zm77E2nSwNaricxFRrMmdodSksqdZTYWOE3BY5x31bzsBRwXRVWjTIa14iuGC7BU/I2FxYym6Ytmm5Bid4VvFMxX5LSAJNcEF5aWjMBms4ggCRlkt32Isr3StR7WUqbXHPUeymakCwDXOe8iInKx0cyDssfB+0cUXvz53PrOyh0kUqJqim1z4EhoHa4mdQBIYBrjGMa9+Z4cILQXFzKlUVSabWBsllN1PsOkASQdpOp0pga3V4cMl76biS4uDTPU1qeYuP7TxoCRzRemMS9uDJmKrwGNLMw7dUhrXNm4ic1+B2WlSxbC18OkUiWv1JBY0OM2kmCDbigMHBYXF/kdVjiW1S4mmS+ewcpjOC4t/SbcujVVh0TiwZaXkZGS19YkmHscaYe2IJbmaSRaPxQ4qlijiS12R9Yh9dzmuBqEOpxTYBTJ7TXS91SHQyaRsQvWdAVzUbVebsdWf1c70xlaCP2S4OcOTgih5jE9AYuHdVDZcxwJruzS2jSYCXZe2czDdwkzIiZFvH+zuILajWPnNUlmao8FlN3WOIzXDnCo+BIjK1u4XsYSRsPMdMdEV61CkzslwY5tRpe8AudSLA/M1snK6TBF52IVOl7N4gOzOLXEPw7gc74y03U3OZkyQIyENM3zaNvPs0kbDzvSnQdWpWbUpltMgUx1jXPD8jSS5j2AZagINpPZJJWRT9hq3VtGalmDXic9Ug1D1GWqM0wZpEkCLvNySSfcpI2Hj6vsbUc4y6mRmkyCTUacQ2v8AfSLuDQ6mI2cdNFrf+lvdSxFOG0hULwxzLGHMDQ91/wAU91mjRbLWp0g8n/ZKoXseHUWkGmXhlMhrjSrdcC0Z7TLgSeKrU/YVzAINMuY1oEUw0uy067CMxcYzdcLmfwjXb2qUoDxeF9iH9U2Xtpv6vKQ2mC0ONFtGwzwTAkne2kIp9gpBDquoqAlrSCRUdUqQZeQ4B9QkTJ1E9or1xCabIDGr+zebDtpZg0teHgtptyl8kmaZsQZMieeqbAezPVVRUD/wl5DQ1oEPp0aUdnQAUgbD9I7LYBKYPKAwMb7HCq6o41XDrDVkANt1raLHATyot8ytjoro/qWubmLs1So+YAvUcXEW2klHuL81OmbXQEoSSSQHlYUa2GacocJhwcNbObJBtzTpInYvS1G0c/IIgaOHqAkkidlRnUg0EjYfDRFpCw5/y+pSSR9XB6bBHfwUwwDQBJJCTwpMSSQDPogkEiYMjkYInyJ81OEkkAnJqdMNsABN+FzqbbpJICVQSIOhSYwAQLAAQkkgJJJJIBmmyeN0kkAkwKSSAcpESkkgIxdM/dOkgIxqnz2CSSAGahCWb4j5pJIAkyE1MyEkkAWUkkkB/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6" name="AutoShape 4" descr="data:image/jpeg;base64,/9j/4AAQSkZJRgABAQAAAQABAAD/2wCEAAkGBhQSERUUExQWFRUWFRUXFxgYFxcYGBcUFRoVFxcXFRcXGyYeFxojGhcXHy8gIycpLCwsFx4xNTAqNSYrLCkBCQoKDgwOGg8PGikfHxwpLCksKSwsKSkpKSwpKSwpLCkpKSwpLCwpKSkpKSwpLCksLCksKSksLCwsLCksKSwpKf/AABEIAMQBAgMBIgACEQEDEQH/xAAcAAABBQEBAQAAAAAAAAAAAAADAAECBAUHBgj/xABIEAABAwIEAgcFAwkFBwUAAAABAAIRAyEEEjFBUWEFEyJxgZHwBqGxwdEHIzIUJEJDYnKS4fEWUlOishczNFRzgsIVRGNk0v/EABkBAAMBAQEAAAAAAAAAAAAAAAABAgMEBf/EACURAQEAAgIDAAIBBQEAAAAAAAABAhEhMQMSQRNRIgQyQmGhFP/aAAwDAQACEQMRAD8A1KT7qw2qqbUZj1y7enqL7KhiQUxveVVY/ge9WA+yWXI0m0kKRqnihBSU2NJaM1/NM8obX3Tlw3UWbByI5pNsmcN0hUhLXISzG6YVLzdIGeSfDUS9wAPfyHFE7F4H6PwnWn9kXkb8gpdIVspDWiABxtK0Kjm02hrZHrVYvS2LgEw0xxF++VrMZjyjG7vLH6exjezIzAggncHgsil0jlHZeSDsbH3q8X9ZqOzwBuCszHdEESQ6RwtKO1ZWzps0OkGuibW128eCutO4XkKFYjs3B7rOHArVwWKP6BvvTJ24tRrQmfs2SOPzKTvBAw2Na+2+40I/kjVHDgt5qzgw3NvooO4SmqPEpa/DxRorTP059ynTbpfZDeI1TsMNU6GxGH1yRM6C3ipVRx5pA9VwjUaqmaqjUd5oUoFohKyOkBBNuE342+q1H6SDfdZ2Pp8juPXFEjLOcMc2OscF9A+y/wDweHP/AMNP/SFwEN28l3r2Sn8iw8n9TT/0haztw5NpJNl5plaHG8NW2V3LAkXWNli6u0MXEAmJXnTO6excF9gt5IwVakfki5vFVLtGhw5EEHjKrsHDyRC5VtSYCRZHmpEyL+amGyLJUBZrQpEWTEWSa7kkDliduPNFheGZzMOvGVp0PGCZ8lHMoPb2XCYDmlru47+Fj4InZWMit7ZtLrsdM7GfihVun6dSxLm7XaY77KkzBdXUh4gamNNNQdwdVPpPEN7AaIaSZO9osjLPV01mPtNiteAcwIcNyD8QhY6uBA2JQn4SJIBA/RMRKDnOhuPenjdlnhZOBG0g7jaOaBWouBDhIcDYwR3KQqgGTI8JUa3SZJytEzxHwVsuu12lW679isBsYDuY57wrOG6QIOWpY6TYApf+iGQQ2HWs06E8z70sT0WHfjeSdwO0R3kWHmnzsbq+SNRf1zUIFx6lYjcO0OhtYt780W77LRbiS21QAaw8GWO7nDQ8lUyG1hzOXgncOSGK0ixSNWwWgEdWgR5/yVV9QnmmJv61UgVFh/DRvKrnVHc63qdkC8pJMDb18lVxBvPutyVxwVKu4b8NwE4L0z8Q25713H2QP5lQ/wCk1cQrgHjddt9jD+Y0P+mPiR8lrO3B5MdVtJJJKmTidYx5IYSrHtHy8lIFeZe3uLFDEnTmtGm8Ea+P1WO0o9J8WninOxY1RUi3qyLKqUsQIujtPC6uM7BA+eSKHfBAa4zoitPBOz9EIXRBMqLXX8AVEvtHNImUodTJ9bqDm6Jb6qTzJTuOyAr4QVGZf0x+B3n2DyO3A96wmCQ4OJkXggWc0RHlbwC9CRfkqnSWBD/vB+MRmGmYf3h+0PepuO1YX1rGr4uZB1mBOsWgqpUcefAK7N7gEX15IdMtDjrO07KZw2yy9orZCLPstfobotrHdY+SYljALnnHCEfo/ANqQ+oYbtGtvkth1UtGXDtAJBJe7YTGp84XR459rlzy+BnCvc2ahFGnwBAcRzJ0Wb0l0xQptyNeAN8skuI4uOqwunMa4gl7y8kxMmJ4N2sq3RnRlg91546BVdaXjjd6+r1TpJpktY8jwCpnF0zIIcyb62JGkjQlX4kx6ELO6Rwo12+aiarTPx8cFgekg0kEkiSOa2aVUGI9e5eQu2xMcD9ZV/o3pHI6Cez8OdtVpq/HHM+dVvlOHeKYAa6zfke5NNzwSaypNEyTHkUBzZVh1wbKvIHNAqOSO6LoGIYDt/NWHnUlVq77bQQEFVCqw9y7V7FD8xofuR/mcuM4kzr712P2EP5hQ/dPuc7irx7ji8z0ORJNnSWrBw3Ejtu5OPxKQdZCxL5qO/ed8VNpXl5a3Xu/IKDuitCrBEFS8IlCy18K7h65WWx+6LnutIVm2s1944WRWnvKyaeIvB75stHrAQDN/d5qtl6wUPTyghxHNED+cyr0myJ6KTtAUFlS8Kb6m0f1U6qScYnwTlRceCkTEphn43o4PMjsuHkf3lnEZDJLZ5gj3HVb2f6LMxMPqEATFkuNKxxtWMH7RimzLkpcj2vLRU+k/aR1QFpOVm+QEnumwhCxOGjQCf7xiB3KgcPP4nF0XgaR3oxy+K/FNhub1rwcuWm0ANBv4nS5WoWC6r0XzIAgbb+9GD0rdujx4TGcBCM0bka+9DrtBBF9yO9CxlSKtPnPoIriASO5VCvO2PiKXZOxFx/VUaZncytVl5CxT2XHv9y2w5eb55MeW90TjYhjt9PDb5rVLffy0XlmcRsvR4GvnaAdQL80ZRPjz3wtFV3GHckc/wAlXLdSdvn/AEUtiqNzINXbl8E5qxpY+5ArVTv670FbpXrknbRdh9gT+YUe53+ty40HXjx/oux/Z838wp97/wDW5XO45PJPr0sJ0/gmWrDhwmsztk/tHykqfVImTtHvPxUHSDHevKy7r25eEHNiEw98pOaQPJTy+fFOGlSnREdooUzCe6uUknO+KnSxWU2/oqlR11Euj+ZVBtU8QHC/nwRGVNNe9efpVjI71o4bGSIMzw2txVcxOXTUzz37aH3pzUEqmH+Xr3ojjur7QsMrIgeqeaPO/wAlHG4zK0AC547JWHE62LGeNT85DfiQPFJ7QyRuZJO91WwlUZngmAaXKRD2kEcTMGOSx8d0k4ukusTE7be5Z3DfTWWY27+LuIx7WusWgxv9AqDsQah/Fm00tHHZZGNxEuIGk66zHOdFqdFRlJG9lX4/WbLHzTPLUaVGnAA4WjnukW2PkkyoJvadORH1SqPjVS6ZWXjLuYdYeB5wrbhf5IOPogiRZwgolJ0gEbif5LRn/lVVromOKxsUO168VsxqfBZtSjLrjYq8LquT+ox9pwBQrHy84V/CdIBhn0VlNEFWKbb+j4FbZTcedjxXq24gOALT4oNY/wAvBDwdIBlt7+KarosXdOkajjpx+O6A/nZEDZ5RxshPZI0HihOXILuXyXY/s4fOAp8nPH+YrkVSh+jBsPJdZ+zVsYFo/bqfFaY97c/k4j1t0lCU60czidbUnmgOOpT4p/aPefiohwhebl29udEe7X3p2mPWigNe5ItvonjDECUlDDwSnaR3bq9FuBOE8U7gYlEa3YevNRc8cUbRQp3tupNPzQ9b96m0erKyWqGJIjgdua0KVWQL6+ossYkQDr8OW6lRxJBkH+qQ22A7Xhw2Cz8e+T/D7iUeniJ0t9VV6SAkHl8D/NPasbqqvSbyC0g7uHgQsjHumRynmtLpGqGtaeZ+CymulrydYK0wknLHz/3WRUabxa9/XNafRmJy22WYxk28/gtvo3o7M1xOv6M+uavPmaYf0+5ltoUq828u8fNT67ML2nw71nUnHR0ZhorNR1gTrPv4+uCw09XHJDEHUE22PEKXR3aYRoAbdx+Sr1qwJiyLhKwY15PEed7I1U5X+W0cY2LDxVXO0bhBdVdVJjT3IjsMGC4JPj8Pqrkn1zZZ7vCjUAnb4JB2nemxFQbbpqRmPit504Mubts9F4q5b5eu5Xa513mPXNZnR2HhweeNp1JWkIHrf5LLLt04W65MxpA0USQLCUz60qDieHrmpVU6rfX0XVfs6P5kI/vv+RXJc3rWPfquq/Zm78z7qjvg1aYRz+W7j1iSeyS0c3DhWIPbd3n4lRDZU8Ue24ftO+JQwvOzmsq9jG8HqOgoZqcFN42+qFTHuK0kLLJJlp9X1RWMgHc6CENSz+u5NMpGRqgV6vAhSrG3C3JU23HG/ciQVbo1Dl5HwhTA00VRtQyZ+WqIao0Hknotp3vfTyUm09PXwQWVlJ9SUhwmDHJHLs7Ym6z+tJsp9abKtFMg+khNMb6/DZVKlLJT5uICt9IXa29pTvoZy0CzRF+J4q8eBnzlb/pSwGGzHvXoaRgAAW2UadBrBDRbfn5Jw434JZXkeOesQxmFLiC0doajY/zWTj6j6Zgi5HhuZC2HV9FX6Tp9ZAbZzZMjadr7oxs+qvtr+Lztao+ziRfSNvWqtUKhLerF5dIPIjj70VvRguC4kC+0Zt7dyPhsOKT2ZSNp4318FVyl4c+Hjzl/k0cFhg0dmYbadC493BCxrwASBbcEK9IAgb+9ZuLOqzk3Xf6yTUYde55ahF6OwhebfFDrfiUuicTkqA7E5SO/eF0Xrh5Wevbl6B7LDkoO7jolWfHn7+SoVK/akevBZdum3S0H3PL5ckxrDZVc5m5SA58909J2sOqD5d3COeq6r9lx/NHcqjvg1ckNj3+5dV+yo/mtTlV/8Wq4w8l4e0hJOkrc7hWLHbd+874lDaEfHj71/wC874lA6xcWU5r1seomXoWa+yi+oBzUc/IohXsYOtqllQQ5E2VBHEvsOPrhqq+aRyCbEVdk9NOItMPf4KJjhfvsncb8PeoZtk4LTkx8PBSDkwZvayEX6gbJpWWkam/j6skOfPuQmKR14oCdJ1vV1J7iBHr4IbXeoRNvd4oG0qdc78T3+KM3E25Klca/BFY7WdOCFSiGpeY0ui0yA2Trc+PoITqosNvp69yPiGzA5hTXR4p9CoNBF7HU9/MqpisRLpGx84VjE4guIY3xVPEmXw3YR4okGdjae7dZuKdqrTq2VgzHYDysszEOzbpL8t1FWuC1si0lUs9+Hx9WV3Huhje/ykLLBAPeunDmPI839z0hr56Ydc2h3fMKvEcSLKv0VjIzMmxE6bq2D4+SWtcNcbuIHhsmJN1P1b5d6edr+9IzMPxXVfsp/wCHq8OtB82Bcsa4f1XUvsn/ANxV3+8B/wAo+iN6rLyPd9WkkktGDhHTAivU/eKpF6te0J/OKg56d4CzgVyZT+VepjeInqph3goAndSbpZA2mPJQqYgBBxFaNOCpvcZuZVTGs8s9cCEyZvPD0Vaa7T6+gqAcrDH25q7GeGSxVeEP16/qln48VEtnzCnWmgjHHl/L6pfH15pwyEzTw4cJCCRpkgaFEFgotbz9+nmiCfD1eUGTKgvy4cU5ch35Qk56AkXco5qL6hCT3CPVkzyPFPQTou7UW9Ao+KxeVvM2Cr0zcDlOvqECqc9QCNCpsbzKzHhYpktZqZdry4Qq9CxJ4acyeas1nzbwUHsGWOCOj1Pi7hMF1kucYAsNygY7o43IdMaA3PhAV3op0sBGzjPuQulCWjO03B9x2Kylu9NbjjcN15zFVCWiRcevBZ7x5rQxuILtYB9arPJOv10C7cOnk+azfCxSqQQefn3rUDtD4+ax2XHd4f0Wjhq0tg7egnkjC/FsPvpeO9Qa/vPwTBvDj7lJrxuR5+5Q3iWeDounfZK/7qt++z/SfouYR638l0z7JXSyvtDmadzpU34z8joWZJMktnPuOEe1B/OqnePgFmg2V32oqj8qqd4+AWV1t42XLlOXpS8LAPxRHVYHcq3XAWQ3EutslMRcoi6sTdRLz4p7Cyc3WznqLuKdr+SdogR8lFp9fFBTjpYFdPKrBnrSylmgapWLmf7W2m4Cl1IiZ/oqzK8bKTa0FL1aTKLYPEe5ScyRz7jP0VVlbj4f1Rs/q2qVipYZrLi+nrRQqVRccEnVyPLgqpv647ogt0sR9SnF7p6bbQNo708xt80VWE3zSbAl1rD4oHRzZzH1dFxjgGRufh3KeBZDJO90vm2n+ejtG/qEnCyI0fNQc5R20s1NreAfDPEjntsg9J1pZUbOmW/eL/BV6PSJbYAEX8/FVsTiBkIuSXSeEck547tOXlkw9WU+oQDN1DLN7xCk9nrVNTHZ15brrjx72ZgVvBPg30VNjRMo7QnYeN1dtQ8BspNbxVfB4gaHXZGNUfXRZV0TLZyOGtzfjZdK+yEjLiO+n/5LmYePXzXSfsid/wAQN4p/+aV7iM+nR0k9klo59Rwf2k6GrOxNRzaby0u1DbEQNFmu6ErD9VUPHsmfguvsarNMaKbI6J5K4yOha0j7l/8AAfopnoSvtRqfwuXafFEaY8U/WI/JXE29BV9BQqfwO+id3s7iNeoq92QruDHKaeon3rhv9msVtQqfwO+ic+y2K/5ep/CV3UOt5IgdCNQe1cKHsji/+XqfwlTd7FYw/qHn/tXc2vn3qPXD15o1D964ez2Hxsf7ip5Kf9icaf8A21QGe5dvzjjtKm1/HVGoPeuHt9g8b/gP8xPxUv7BY7/B9438V20u7oSdXAIBIGYw0GJJAJgTrYE+BRqH+SuKM+z3G/4Rtzb9UT/Zzjj+rH8TfquzuqWTlwlGoL5Mv24/hfs5xtpa0d7wfOEdv2Z4sz+AXH6S6pSxTXF0OBLTldBnK6AYPAwQY5ohedkan6OebOfXJMZ9lmLcQAaZHHNHfZXf9mWJ0zM89uGi6Xia7WMLnGGtaXO4BrdSe4JquPa0NJcIc5rWkzdz/wAI8dkpjP0f585dxzX/AGYYgXzU/M/RRr/ZdiTEPp87nfwXRa3S1Nrwxz4cS2BB/SJDJMQJIMTEweCNiekWMyh72tLzlaDYudwA31Cfrj+j/wDR5P3/AMcub9kuJ3qUh4u+ii/7HsQbdZSFte19F1nrE5cjr4zvkyvbkZ+xev8A41IH/v8A/wAph9iNaL4ilPc6Od4+S6tUx7WlgJu4kCL7E34Cx8YCl+WMg9ts/vDa534XT2hycfYjW/x6Xk+3uRh9i1T/AB6f8L10t/S7A5rcwOfrIIu37oAvzO0EAolHpSkYPWM7TS5vbbdo1cL3Gt+SLdhzMfYu+Z/KGfwFWaX2OmO1iAe5h+q6GekGBmfO3J/fzDLrA7UxrZKj0lSe7I2rTc8ScrXtLoESSAZi48wkN345+37Hf/sf5P5r03sf7F/kJqkVM+cNH4csZZ53mVrP6ew7Xljq1IOBgtL2hwNhBE2Nx5hWMBjhVDi3Rr3MmQZLDlJEHiCL3sg937VuEk0JkE510dhqjMTWqFhLXkARltJYJBm4iSQfw5LfiK9Cx/JeaqdNOp1ajYDgKlsx1GXDSyn+39450cucjQx/TZp1m0gGku6uMxILjUc5n3YGuXKJ/fCRpdP4UvaxzGu6xr2gFoBPVv7FUX2yOceRaE/TNKoBRdQZdgqhsAQ0OpwInwA5wqWE9q+tNMBjO05onrI1ZQc5o41AarhlGvVnnFzpb2hfSqmm1lMgBt3PcLvbXdo0afdAa/rAmQ9TEVxQpR1hcSc5aymKoaQ/KerJLZzZJg6SbXArivjHH9YJqAPhtI5R1sE0iWmWdSZJMwQN5Ct9C9OHEVXjKwNaGxDwX3g9puwIcC07rKHte+lRl4Y9zdDmu9v35vYAO+5O++5sQJ0q+Nyy7rWucaJcQym7L9xDsjCR+us69hHNH63HEuIFQkDE5PwBpcW0zRzN2AOZoMkEiQblaXRvTPWCuQ3/AHRdAYZzgZspBFiXARAvcgidcaj7VODnOLmvbmeQGPlob1FKpe0lrS55O4vroANjoWlUbDSKgp5quQOFMdg9WR10XD85qQRqD2rwrbuh6WfMcxOd7yC4lpNRgpuGU2y5QLLEqe1FRlV57FVhayG03T2izEuHVWuHdS2Zm77E2nSwNaricxFRrMmdodSksqdZTYWOE3BY5x31bzsBRwXRVWjTIa14iuGC7BU/I2FxYym6Ytmm5Bid4VvFMxX5LSAJNcEF5aWjMBms4ggCRlkt32Isr3StR7WUqbXHPUeymakCwDXOe8iInKx0cyDssfB+0cUXvz53PrOyh0kUqJqim1z4EhoHa4mdQBIYBrjGMa9+Z4cILQXFzKlUVSabWBsllN1PsOkASQdpOp0pga3V4cMl76biS4uDTPU1qeYuP7TxoCRzRemMS9uDJmKrwGNLMw7dUhrXNm4ic1+B2WlSxbC18OkUiWv1JBY0OM2kmCDbigMHBYXF/kdVjiW1S4mmS+ewcpjOC4t/SbcujVVh0TiwZaXkZGS19YkmHscaYe2IJbmaSRaPxQ4qlijiS12R9Yh9dzmuBqEOpxTYBTJ7TXS91SHQyaRsQvWdAVzUbVebsdWf1c70xlaCP2S4OcOTgih5jE9AYuHdVDZcxwJruzS2jSYCXZe2czDdwkzIiZFvH+zuILajWPnNUlmao8FlN3WOIzXDnCo+BIjK1u4XsYSRsPMdMdEV61CkzslwY5tRpe8AudSLA/M1snK6TBF52IVOl7N4gOzOLXEPw7gc74y03U3OZkyQIyENM3zaNvPs0kbDzvSnQdWpWbUpltMgUx1jXPD8jSS5j2AZagINpPZJJWRT9hq3VtGalmDXic9Ug1D1GWqM0wZpEkCLvNySSfcpI2Hj6vsbUc4y6mRmkyCTUacQ2v8AfSLuDQ6mI2cdNFrf+lvdSxFOG0hULwxzLGHMDQ91/wAU91mjRbLWp0g8n/ZKoXseHUWkGmXhlMhrjSrdcC0Z7TLgSeKrU/YVzAINMuY1oEUw0uy067CMxcYzdcLmfwjXb2qUoDxeF9iH9U2Xtpv6vKQ2mC0ONFtGwzwTAkne2kIp9gpBDquoqAlrSCRUdUqQZeQ4B9QkTJ1E9or1xCabIDGr+zebDtpZg0teHgtptyl8kmaZsQZMieeqbAezPVVRUD/wl5DQ1oEPp0aUdnQAUgbD9I7LYBKYPKAwMb7HCq6o41XDrDVkANt1raLHATyot8ytjoro/qWubmLs1So+YAvUcXEW2klHuL81OmbXQEoSSSQHlYUa2GacocJhwcNbObJBtzTpInYvS1G0c/IIgaOHqAkkidlRnUg0EjYfDRFpCw5/y+pSSR9XB6bBHfwUwwDQBJJCTwpMSSQDPogkEiYMjkYInyJ81OEkkAnJqdMNsABN+FzqbbpJICVQSIOhSYwAQLAAQkkgJJJJIBmmyeN0kkAkwKSSAcpESkkgIxdM/dOkgIxqnz2CSSAGahCWb4j5pJIAkyE1MyEkkAWUkkkB/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4" name="Picture 8" descr="http://www.luxdomini.com/_ap/contenido1/images/ros_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645024"/>
            <a:ext cx="3739291" cy="3212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9432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104"/>
                                        </p:tgtEl>
                                        <p:attrNameLst>
                                          <p:attrName>style.visibility</p:attrName>
                                        </p:attrNameLst>
                                      </p:cBhvr>
                                      <p:to>
                                        <p:strVal val="visible"/>
                                      </p:to>
                                    </p:set>
                                    <p:animEffect transition="in" filter="randombar(horizontal)">
                                      <p:cBhvr>
                                        <p:cTn id="17" dur="500"/>
                                        <p:tgtEl>
                                          <p:spTgt spid="410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332657"/>
            <a:ext cx="5200110" cy="4536504"/>
          </a:xfrm>
        </p:spPr>
        <p:txBody>
          <a:bodyPr>
            <a:normAutofit lnSpcReduction="10000"/>
          </a:bodyPr>
          <a:lstStyle/>
          <a:p>
            <a:pPr marL="0" indent="0" algn="ctr">
              <a:buNone/>
            </a:pPr>
            <a:r>
              <a:rPr lang="es-CO" b="1" dirty="0" smtClean="0">
                <a:solidFill>
                  <a:srgbClr val="FF0000"/>
                </a:solidFill>
              </a:rPr>
              <a:t>Luc.1:46-48. </a:t>
            </a:r>
          </a:p>
          <a:p>
            <a:pPr marL="0" indent="0" algn="ctr">
              <a:buNone/>
            </a:pPr>
            <a:r>
              <a:rPr lang="es-CO" dirty="0" smtClean="0"/>
              <a:t>Entonces </a:t>
            </a:r>
            <a:r>
              <a:rPr lang="es-CO" dirty="0"/>
              <a:t>María dijo: </a:t>
            </a:r>
            <a:r>
              <a:rPr lang="es-CO" dirty="0" smtClean="0"/>
              <a:t>"</a:t>
            </a:r>
            <a:r>
              <a:rPr lang="es-CO" dirty="0"/>
              <a:t>Engrandece mi alma al </a:t>
            </a:r>
            <a:r>
              <a:rPr lang="es-CO" dirty="0" smtClean="0"/>
              <a:t>Señor</a:t>
            </a:r>
            <a:r>
              <a:rPr lang="es-CO" dirty="0"/>
              <a:t> </a:t>
            </a:r>
            <a:r>
              <a:rPr lang="es-CO" b="1" baseline="30000" dirty="0" smtClean="0"/>
              <a:t>47 </a:t>
            </a:r>
            <a:r>
              <a:rPr lang="es-CO" dirty="0"/>
              <a:t>y mi espíritu se </a:t>
            </a:r>
            <a:r>
              <a:rPr lang="es-CO" dirty="0" smtClean="0"/>
              <a:t>regocija en </a:t>
            </a:r>
            <a:r>
              <a:rPr lang="es-CO" dirty="0"/>
              <a:t>Dios </a:t>
            </a:r>
            <a:r>
              <a:rPr lang="es-CO" u="sng" dirty="0"/>
              <a:t>mi </a:t>
            </a:r>
            <a:r>
              <a:rPr lang="es-CO" u="sng" dirty="0" smtClean="0"/>
              <a:t>Salvador</a:t>
            </a:r>
            <a:r>
              <a:rPr lang="es-CO" dirty="0" smtClean="0"/>
              <a:t>,</a:t>
            </a:r>
            <a:r>
              <a:rPr lang="es-CO" dirty="0"/>
              <a:t> </a:t>
            </a:r>
            <a:r>
              <a:rPr lang="es-CO" b="1" baseline="30000" dirty="0" smtClean="0"/>
              <a:t>48 </a:t>
            </a:r>
            <a:r>
              <a:rPr lang="es-CO" dirty="0"/>
              <a:t>porque ha mirado la bajeza de su sierva</a:t>
            </a:r>
            <a:r>
              <a:rPr lang="es-CO" dirty="0" smtClean="0"/>
              <a:t>, </a:t>
            </a:r>
            <a:r>
              <a:rPr lang="es-CO" dirty="0"/>
              <a:t>pues desde ahora me </a:t>
            </a:r>
            <a:r>
              <a:rPr lang="es-CO" dirty="0" smtClean="0"/>
              <a:t>dirán bienaventurada </a:t>
            </a:r>
            <a:r>
              <a:rPr lang="es-CO" dirty="0"/>
              <a:t>todas las </a:t>
            </a:r>
            <a:r>
              <a:rPr lang="es-CO" dirty="0" smtClean="0"/>
              <a:t>generaciones».</a:t>
            </a:r>
            <a:endParaRPr lang="es-CO" dirty="0"/>
          </a:p>
        </p:txBody>
      </p:sp>
      <p:pic>
        <p:nvPicPr>
          <p:cNvPr id="5122" name="Picture 2" descr="http://www.sedipafmorelia.org/wp-content/uploads/2011/12/Engrandece-mi-alma-al-Se%C3%B1or-y-mi-esp%C3%ADritu-se-alegra-en-Dios-mi-salvad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7614" y="404664"/>
            <a:ext cx="3810000" cy="446449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5229200"/>
            <a:ext cx="9010110" cy="1446550"/>
          </a:xfrm>
          <a:prstGeom prst="rect">
            <a:avLst/>
          </a:prstGeom>
        </p:spPr>
        <p:txBody>
          <a:bodyPr wrap="square">
            <a:spAutoFit/>
          </a:bodyPr>
          <a:lstStyle/>
          <a:p>
            <a:pPr algn="ctr"/>
            <a:r>
              <a:rPr lang="es-CO" dirty="0"/>
              <a:t> </a:t>
            </a:r>
            <a:r>
              <a:rPr lang="es-CO" sz="2800" b="1" i="1" dirty="0">
                <a:solidFill>
                  <a:srgbClr val="FF0000"/>
                </a:solidFill>
              </a:rPr>
              <a:t>María, como todos los </a:t>
            </a:r>
            <a:r>
              <a:rPr lang="es-CO" sz="3200" b="1" i="1" dirty="0">
                <a:solidFill>
                  <a:srgbClr val="FF0000"/>
                </a:solidFill>
              </a:rPr>
              <a:t>demás</a:t>
            </a:r>
            <a:r>
              <a:rPr lang="es-CO" sz="2800" b="1" i="1" dirty="0">
                <a:solidFill>
                  <a:srgbClr val="FF0000"/>
                </a:solidFill>
              </a:rPr>
              <a:t> seres humanos, necesitaba la salvación.  Nunca se le ocurrió que había nacido sin pecado, como algunos lo afirman sin base bíblica. </a:t>
            </a:r>
          </a:p>
        </p:txBody>
      </p:sp>
    </p:spTree>
    <p:extLst>
      <p:ext uri="{BB962C8B-B14F-4D97-AF65-F5344CB8AC3E}">
        <p14:creationId xmlns:p14="http://schemas.microsoft.com/office/powerpoint/2010/main" val="3448632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gradFill>
            <a:gsLst>
              <a:gs pos="0">
                <a:srgbClr val="8488C4"/>
              </a:gs>
              <a:gs pos="53000">
                <a:srgbClr val="D4DEFF"/>
              </a:gs>
              <a:gs pos="83000">
                <a:srgbClr val="D4DEFF"/>
              </a:gs>
              <a:gs pos="100000">
                <a:srgbClr val="96AB94"/>
              </a:gs>
            </a:gsLst>
            <a:lin ang="5400000" scaled="0"/>
          </a:gradFill>
        </p:spPr>
        <p:txBody>
          <a:bodyPr>
            <a:noAutofit/>
          </a:bodyPr>
          <a:lstStyle/>
          <a:p>
            <a:pPr marL="0" indent="0" algn="ctr">
              <a:buNone/>
            </a:pPr>
            <a:endParaRPr lang="es-CO" sz="2800" dirty="0" smtClean="0"/>
          </a:p>
          <a:p>
            <a:pPr marL="0" indent="0" algn="ctr">
              <a:buNone/>
            </a:pPr>
            <a:r>
              <a:rPr lang="es-CO" sz="2800" dirty="0" smtClean="0"/>
              <a:t>El </a:t>
            </a:r>
            <a:r>
              <a:rPr lang="es-CO" sz="2800" dirty="0"/>
              <a:t>don de la inspiración parece posarse ahora sobre María, quien se expresa pausada y majestuosamente. </a:t>
            </a:r>
            <a:r>
              <a:rPr lang="es-CO" sz="2800" dirty="0" smtClean="0"/>
              <a:t>Este mensaje de María está </a:t>
            </a:r>
            <a:r>
              <a:rPr lang="es-CO" sz="2800" dirty="0"/>
              <a:t>saturado de un espíritu de humilde adoración y gratitud. Este poema glorifica el poder, la santidad y la misericordia de Dios. María expresa en este canto su emoción personal y su experiencia al meditar en el mensaje del ángel Gabriel. </a:t>
            </a:r>
          </a:p>
          <a:p>
            <a:endParaRPr lang="es-CO" sz="2800" dirty="0" smtClean="0"/>
          </a:p>
          <a:p>
            <a:r>
              <a:rPr lang="es-CO" sz="2800" dirty="0" smtClean="0"/>
              <a:t>La </a:t>
            </a:r>
            <a:r>
              <a:rPr lang="es-CO" sz="2800" dirty="0"/>
              <a:t>primera mitad del cántico expresa la gratitud personal de María </a:t>
            </a:r>
            <a:r>
              <a:rPr lang="es-CO" sz="2800" dirty="0">
                <a:solidFill>
                  <a:srgbClr val="FF0000"/>
                </a:solidFill>
              </a:rPr>
              <a:t>(</a:t>
            </a:r>
            <a:r>
              <a:rPr lang="es-CO" sz="2800" dirty="0" smtClean="0">
                <a:solidFill>
                  <a:srgbClr val="FF0000"/>
                </a:solidFill>
              </a:rPr>
              <a:t>Luc. 1:46-50)</a:t>
            </a:r>
            <a:r>
              <a:rPr lang="es-CO" sz="2800" dirty="0" smtClean="0"/>
              <a:t>,</a:t>
            </a:r>
          </a:p>
          <a:p>
            <a:r>
              <a:rPr lang="es-CO" sz="2800" dirty="0" smtClean="0"/>
              <a:t> </a:t>
            </a:r>
            <a:r>
              <a:rPr lang="es-CO" sz="2800" dirty="0"/>
              <a:t>y la segunda mitad se refiere a la acción de gracias de la nación </a:t>
            </a:r>
            <a:r>
              <a:rPr lang="es-CO" sz="2800" dirty="0">
                <a:solidFill>
                  <a:srgbClr val="FF0000"/>
                </a:solidFill>
              </a:rPr>
              <a:t>(</a:t>
            </a:r>
            <a:r>
              <a:rPr lang="es-CO" sz="2800" dirty="0" smtClean="0">
                <a:solidFill>
                  <a:srgbClr val="FF0000"/>
                </a:solidFill>
              </a:rPr>
              <a:t>Luc.1:51-55)</a:t>
            </a:r>
            <a:r>
              <a:rPr lang="es-CO" sz="2800" dirty="0" smtClean="0"/>
              <a:t>.</a:t>
            </a:r>
          </a:p>
        </p:txBody>
      </p:sp>
    </p:spTree>
    <p:extLst>
      <p:ext uri="{BB962C8B-B14F-4D97-AF65-F5344CB8AC3E}">
        <p14:creationId xmlns:p14="http://schemas.microsoft.com/office/powerpoint/2010/main" val="3162775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heel(1)">
                                      <p:cBhvr>
                                        <p:cTn id="21" dur="2000"/>
                                        <p:tgtEl>
                                          <p:spTgt spid="3">
                                            <p:txEl>
                                              <p:pRg st="3" end="3"/>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wheel(1)">
                                      <p:cBhvr>
                                        <p:cTn id="24"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gradFill>
            <a:gsLst>
              <a:gs pos="0">
                <a:srgbClr val="5E9EFF"/>
              </a:gs>
              <a:gs pos="39999">
                <a:srgbClr val="85C2FF"/>
              </a:gs>
              <a:gs pos="70000">
                <a:srgbClr val="C4D6EB"/>
              </a:gs>
              <a:gs pos="100000">
                <a:srgbClr val="FFEBFA"/>
              </a:gs>
            </a:gsLst>
            <a:lin ang="5400000" scaled="0"/>
          </a:gradFill>
        </p:spPr>
        <p:txBody>
          <a:bodyPr>
            <a:normAutofit lnSpcReduction="10000"/>
          </a:bodyPr>
          <a:lstStyle/>
          <a:p>
            <a:pPr marL="0" indent="0" algn="ctr">
              <a:buNone/>
            </a:pPr>
            <a:r>
              <a:rPr lang="es-CO" sz="3400" b="1" i="1" u="sng" dirty="0" smtClean="0"/>
              <a:t>El </a:t>
            </a:r>
            <a:r>
              <a:rPr lang="es-CO" sz="3400" b="1" i="1" u="sng" dirty="0"/>
              <a:t>poema se divide en cuatro estrofas:</a:t>
            </a:r>
            <a:r>
              <a:rPr lang="es-CO" dirty="0"/>
              <a:t> </a:t>
            </a:r>
            <a:endParaRPr lang="es-CO" dirty="0" smtClean="0"/>
          </a:p>
          <a:p>
            <a:pPr marL="0" indent="0">
              <a:buNone/>
            </a:pPr>
            <a:r>
              <a:rPr lang="es-CO" sz="4000" b="1" dirty="0" smtClean="0">
                <a:solidFill>
                  <a:srgbClr val="FF0000"/>
                </a:solidFill>
              </a:rPr>
              <a:t>1</a:t>
            </a:r>
            <a:r>
              <a:rPr lang="es-CO" dirty="0"/>
              <a:t>. </a:t>
            </a:r>
            <a:r>
              <a:rPr lang="es-CO" dirty="0">
                <a:solidFill>
                  <a:srgbClr val="FF0000"/>
                </a:solidFill>
              </a:rPr>
              <a:t>(Vers. 46-48.)</a:t>
            </a:r>
            <a:r>
              <a:rPr lang="es-CO" dirty="0"/>
              <a:t> María piensa primero en sí misma, en sus profundos sentimientos de adoración y de santo gozo. Ha sido escogida y honrada por encima de las otras mujeres, y se maravilla de que Dios la haya tomado en cuenta pasando por alto a otras. No ve ninguna razón para que haya sido escogida antes </a:t>
            </a:r>
            <a:r>
              <a:rPr lang="es-CO" dirty="0" smtClean="0"/>
              <a:t>que </a:t>
            </a:r>
            <a:r>
              <a:rPr lang="es-CO" dirty="0"/>
              <a:t>otras.  No ve nada que la haga digna ante Dios. </a:t>
            </a:r>
          </a:p>
          <a:p>
            <a:endParaRPr lang="es-CO" dirty="0" smtClean="0"/>
          </a:p>
          <a:p>
            <a:pPr marL="0" indent="0">
              <a:buNone/>
            </a:pPr>
            <a:r>
              <a:rPr lang="es-CO" sz="3500" b="1" dirty="0" smtClean="0">
                <a:solidFill>
                  <a:srgbClr val="FF0000"/>
                </a:solidFill>
              </a:rPr>
              <a:t>2</a:t>
            </a:r>
            <a:r>
              <a:rPr lang="es-CO" dirty="0"/>
              <a:t>. </a:t>
            </a:r>
            <a:r>
              <a:rPr lang="es-CO" dirty="0">
                <a:solidFill>
                  <a:srgbClr val="FF0000"/>
                </a:solidFill>
              </a:rPr>
              <a:t>(Vers. 49-50.)</a:t>
            </a:r>
            <a:r>
              <a:rPr lang="es-CO" dirty="0"/>
              <a:t> En esta estrofa María glorifica el poder, la santidad, y la misericordia de Dios. </a:t>
            </a:r>
            <a:r>
              <a:rPr lang="es-CO" dirty="0" smtClean="0"/>
              <a:t> </a:t>
            </a:r>
            <a:endParaRPr lang="es-CO" dirty="0"/>
          </a:p>
        </p:txBody>
      </p:sp>
    </p:spTree>
    <p:extLst>
      <p:ext uri="{BB962C8B-B14F-4D97-AF65-F5344CB8AC3E}">
        <p14:creationId xmlns:p14="http://schemas.microsoft.com/office/powerpoint/2010/main" val="2116691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gradFill>
            <a:gsLst>
              <a:gs pos="0">
                <a:srgbClr val="5E9EFF"/>
              </a:gs>
              <a:gs pos="52000">
                <a:srgbClr val="85C2FF"/>
              </a:gs>
              <a:gs pos="79000">
                <a:srgbClr val="C4D6EB">
                  <a:alpha val="44000"/>
                </a:srgbClr>
              </a:gs>
              <a:gs pos="100000">
                <a:srgbClr val="FFEBFA"/>
              </a:gs>
            </a:gsLst>
            <a:lin ang="5400000" scaled="0"/>
          </a:gradFill>
        </p:spPr>
        <p:txBody>
          <a:bodyPr>
            <a:normAutofit/>
          </a:bodyPr>
          <a:lstStyle/>
          <a:p>
            <a:pPr marL="0" indent="0">
              <a:buNone/>
            </a:pPr>
            <a:endParaRPr lang="es-CO" sz="3600" b="1" dirty="0" smtClean="0">
              <a:solidFill>
                <a:srgbClr val="FF0000"/>
              </a:solidFill>
            </a:endParaRPr>
          </a:p>
          <a:p>
            <a:pPr marL="0" indent="0">
              <a:buNone/>
            </a:pPr>
            <a:r>
              <a:rPr lang="es-CO" sz="3600" b="1" dirty="0" smtClean="0">
                <a:solidFill>
                  <a:srgbClr val="FF0000"/>
                </a:solidFill>
              </a:rPr>
              <a:t>3</a:t>
            </a:r>
            <a:r>
              <a:rPr lang="es-CO" dirty="0"/>
              <a:t>. </a:t>
            </a:r>
            <a:r>
              <a:rPr lang="es-CO" dirty="0">
                <a:solidFill>
                  <a:srgbClr val="FF0000"/>
                </a:solidFill>
              </a:rPr>
              <a:t>(Vers. 51-53.</a:t>
            </a:r>
            <a:r>
              <a:rPr lang="es-CO" dirty="0"/>
              <a:t>) Aquí descuella el agudo contraste entre los valores del carácter que estima Dios y los que estima el hombre.  El concepto divino de lo que constituye la verdadera grandeza es la antítesis de lo que el hombre considera grandeza. </a:t>
            </a:r>
          </a:p>
          <a:p>
            <a:pPr marL="0" indent="0">
              <a:buNone/>
            </a:pPr>
            <a:endParaRPr lang="es-CO" dirty="0" smtClean="0"/>
          </a:p>
          <a:p>
            <a:pPr marL="0" indent="0">
              <a:buNone/>
            </a:pPr>
            <a:r>
              <a:rPr lang="es-CO" sz="3600" b="1" dirty="0" smtClean="0">
                <a:solidFill>
                  <a:srgbClr val="FF0000"/>
                </a:solidFill>
              </a:rPr>
              <a:t>4</a:t>
            </a:r>
            <a:r>
              <a:rPr lang="es-CO" dirty="0"/>
              <a:t>. </a:t>
            </a:r>
            <a:r>
              <a:rPr lang="es-CO" dirty="0">
                <a:solidFill>
                  <a:srgbClr val="FF0000"/>
                </a:solidFill>
              </a:rPr>
              <a:t>(Vers. 54-55.)</a:t>
            </a:r>
            <a:r>
              <a:rPr lang="es-CO" dirty="0"/>
              <a:t> El canto de María concluye con una nota de gratitud por la eterna fidelidad de Dios para con su pueblo escogido. </a:t>
            </a:r>
          </a:p>
          <a:p>
            <a:endParaRPr lang="es-CO" dirty="0"/>
          </a:p>
        </p:txBody>
      </p:sp>
    </p:spTree>
    <p:extLst>
      <p:ext uri="{BB962C8B-B14F-4D97-AF65-F5344CB8AC3E}">
        <p14:creationId xmlns:p14="http://schemas.microsoft.com/office/powerpoint/2010/main" val="176671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640960" cy="6480720"/>
          </a:xfrm>
        </p:spPr>
        <p:txBody>
          <a:bodyPr>
            <a:normAutofit fontScale="85000" lnSpcReduction="20000"/>
          </a:bodyPr>
          <a:lstStyle/>
          <a:p>
            <a:pPr marL="0" indent="0" algn="ctr">
              <a:buNone/>
            </a:pPr>
            <a:r>
              <a:rPr lang="es-CO" b="1" dirty="0" smtClean="0"/>
              <a:t>«Ha mirado</a:t>
            </a:r>
            <a:r>
              <a:rPr lang="es-CO" b="1" dirty="0"/>
              <a:t> </a:t>
            </a:r>
            <a:r>
              <a:rPr lang="es-CO" b="1" dirty="0" smtClean="0"/>
              <a:t>la bajeza de su sierva»</a:t>
            </a:r>
            <a:endParaRPr lang="es-CO" b="1" dirty="0"/>
          </a:p>
          <a:p>
            <a:pPr marL="0" indent="0" algn="ctr">
              <a:buNone/>
            </a:pPr>
            <a:r>
              <a:rPr lang="es-CO" dirty="0" smtClean="0"/>
              <a:t>Al </a:t>
            </a:r>
            <a:r>
              <a:rPr lang="es-CO" dirty="0"/>
              <a:t>corazón humilde le resulta inexplicable que Dios, quien guía los astros celestiales a través del espacio infinito, se digne habitar con los humildes y quebrantados “de espíritu” </a:t>
            </a:r>
            <a:r>
              <a:rPr lang="es-CO" dirty="0">
                <a:solidFill>
                  <a:srgbClr val="FF0000"/>
                </a:solidFill>
              </a:rPr>
              <a:t>(</a:t>
            </a:r>
            <a:r>
              <a:rPr lang="es-CO" dirty="0" smtClean="0">
                <a:solidFill>
                  <a:srgbClr val="FF0000"/>
                </a:solidFill>
              </a:rPr>
              <a:t>Isa.57:15</a:t>
            </a:r>
            <a:r>
              <a:rPr lang="es-CO" dirty="0">
                <a:solidFill>
                  <a:srgbClr val="FF0000"/>
                </a:solidFill>
              </a:rPr>
              <a:t>)</a:t>
            </a:r>
            <a:r>
              <a:rPr lang="es-CO" dirty="0"/>
              <a:t>.  Dios no sólo “ha mirado” nuestra bajeza en el pecado, sino que ha dedicado los recursos ilimitados del cielo para nuestra </a:t>
            </a:r>
            <a:r>
              <a:rPr lang="es-CO" dirty="0" smtClean="0"/>
              <a:t>salvación, Su propio Hijo.</a:t>
            </a:r>
            <a:endParaRPr lang="es-CO" dirty="0"/>
          </a:p>
          <a:p>
            <a:pPr marL="0" indent="0">
              <a:buNone/>
            </a:pPr>
            <a:endParaRPr lang="es-CO" dirty="0"/>
          </a:p>
          <a:p>
            <a:pPr marL="0" indent="0">
              <a:buNone/>
            </a:pPr>
            <a:r>
              <a:rPr lang="es-CO" dirty="0" smtClean="0"/>
              <a:t> </a:t>
            </a:r>
            <a:r>
              <a:rPr lang="es-CO" dirty="0"/>
              <a:t>Esta palabra se refiere a la situación económica y social de </a:t>
            </a:r>
            <a:r>
              <a:rPr lang="es-CO" dirty="0" smtClean="0"/>
              <a:t>María.  </a:t>
            </a:r>
            <a:r>
              <a:rPr lang="es-CO" dirty="0"/>
              <a:t>Pero aun en su “bajeza” o pobreza, María había “hallado gracia delante de Dios”, y esto era para ella de mucho más valor qué todos los tesoros, y todo el honor y el respeto que el mundo pudiera ofrecerle. </a:t>
            </a:r>
          </a:p>
          <a:p>
            <a:endParaRPr lang="es-CO" dirty="0" smtClean="0"/>
          </a:p>
          <a:p>
            <a:pPr marL="0" indent="0" algn="ctr">
              <a:buNone/>
            </a:pPr>
            <a:r>
              <a:rPr lang="es-CO" dirty="0" smtClean="0"/>
              <a:t> Finalmente María dice: «</a:t>
            </a:r>
            <a:r>
              <a:rPr lang="es-CO" b="1" dirty="0" smtClean="0"/>
              <a:t>Me </a:t>
            </a:r>
            <a:r>
              <a:rPr lang="es-CO" b="1" dirty="0"/>
              <a:t>dirán </a:t>
            </a:r>
            <a:r>
              <a:rPr lang="es-CO" b="1" dirty="0" smtClean="0"/>
              <a:t>bienaventurada</a:t>
            </a:r>
            <a:r>
              <a:rPr lang="es-CO" dirty="0" smtClean="0"/>
              <a:t> </a:t>
            </a:r>
            <a:r>
              <a:rPr lang="es-CO" b="1" dirty="0"/>
              <a:t>todas las </a:t>
            </a:r>
            <a:r>
              <a:rPr lang="es-CO" b="1" dirty="0" smtClean="0"/>
              <a:t>generaciones</a:t>
            </a:r>
            <a:r>
              <a:rPr lang="es-CO" dirty="0" smtClean="0"/>
              <a:t>»</a:t>
            </a:r>
            <a:r>
              <a:rPr lang="es-CO" b="1" dirty="0" smtClean="0"/>
              <a:t>  </a:t>
            </a:r>
            <a:r>
              <a:rPr lang="es-CO" dirty="0" smtClean="0"/>
              <a:t>O </a:t>
            </a:r>
            <a:r>
              <a:rPr lang="es-CO" dirty="0"/>
              <a:t>“me considerarán feliz” y digna de </a:t>
            </a:r>
            <a:r>
              <a:rPr lang="es-CO" dirty="0" smtClean="0"/>
              <a:t>honor.</a:t>
            </a:r>
          </a:p>
        </p:txBody>
      </p:sp>
    </p:spTree>
    <p:extLst>
      <p:ext uri="{BB962C8B-B14F-4D97-AF65-F5344CB8AC3E}">
        <p14:creationId xmlns:p14="http://schemas.microsoft.com/office/powerpoint/2010/main" val="515024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915816" y="332657"/>
            <a:ext cx="3384376" cy="3960440"/>
          </a:xfrm>
          <a:blipFill>
            <a:blip r:embed="rId2"/>
            <a:tile tx="0" ty="0" sx="100000" sy="100000" flip="none" algn="tl"/>
          </a:blipFill>
        </p:spPr>
        <p:txBody>
          <a:bodyPr>
            <a:normAutofit/>
          </a:bodyPr>
          <a:lstStyle/>
          <a:p>
            <a:pPr marL="0" indent="0" algn="ctr">
              <a:buNone/>
            </a:pPr>
            <a:r>
              <a:rPr lang="es-CO" dirty="0"/>
              <a:t>Como hemos visto</a:t>
            </a:r>
            <a:r>
              <a:rPr lang="es-CO" dirty="0" smtClean="0"/>
              <a:t>:</a:t>
            </a:r>
          </a:p>
          <a:p>
            <a:pPr marL="0" indent="0" algn="ctr">
              <a:buNone/>
            </a:pPr>
            <a:r>
              <a:rPr lang="es-CO" dirty="0" smtClean="0"/>
              <a:t> </a:t>
            </a:r>
            <a:r>
              <a:rPr lang="es-CO" dirty="0"/>
              <a:t>María es un instrumento especial que nos conduce a Cristo, nuestro Salvador.  </a:t>
            </a:r>
          </a:p>
        </p:txBody>
      </p:sp>
      <p:pic>
        <p:nvPicPr>
          <p:cNvPr id="4" name="Picture 2" descr="http://t0.gstatic.com/images?q=tbn:ANd9GcQTcGDC6hZJS1mWxZt3UNyE2Fk-cRNeGw5drrP03Q3hfXaD60X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933056"/>
            <a:ext cx="2088232" cy="2736304"/>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t3.gstatic.com/images?q=tbn:ANd9GcR1H2DUzO9MouxjXYOBI2oheWPKYU1gAfDSIsu7uO6CqpVZKIxyq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6256" y="3933056"/>
            <a:ext cx="2088232" cy="2736304"/>
          </a:xfrm>
          <a:prstGeom prst="rect">
            <a:avLst/>
          </a:prstGeom>
          <a:noFill/>
          <a:extLst>
            <a:ext uri="{909E8E84-426E-40DD-AFC4-6F175D3DCCD1}">
              <a14:hiddenFill xmlns:a14="http://schemas.microsoft.com/office/drawing/2010/main">
                <a:solidFill>
                  <a:srgbClr val="FFFFFF"/>
                </a:solidFill>
              </a14:hiddenFill>
            </a:ext>
          </a:extLst>
        </p:spPr>
      </p:pic>
      <p:sp>
        <p:nvSpPr>
          <p:cNvPr id="5" name="4 Flecha derecha"/>
          <p:cNvSpPr/>
          <p:nvPr/>
        </p:nvSpPr>
        <p:spPr>
          <a:xfrm>
            <a:off x="2339752" y="5301208"/>
            <a:ext cx="4536504" cy="5040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4042514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6146"/>
                                        </p:tgtEl>
                                        <p:attrNameLst>
                                          <p:attrName>style.visibility</p:attrName>
                                        </p:attrNameLst>
                                      </p:cBhvr>
                                      <p:to>
                                        <p:strVal val="visible"/>
                                      </p:to>
                                    </p:set>
                                    <p:anim calcmode="lin" valueType="num">
                                      <p:cBhvr>
                                        <p:cTn id="15" dur="1000" fill="hold"/>
                                        <p:tgtEl>
                                          <p:spTgt spid="6146"/>
                                        </p:tgtEl>
                                        <p:attrNameLst>
                                          <p:attrName>ppt_w</p:attrName>
                                        </p:attrNameLst>
                                      </p:cBhvr>
                                      <p:tavLst>
                                        <p:tav tm="0">
                                          <p:val>
                                            <p:fltVal val="0"/>
                                          </p:val>
                                        </p:tav>
                                        <p:tav tm="100000">
                                          <p:val>
                                            <p:strVal val="#ppt_w"/>
                                          </p:val>
                                        </p:tav>
                                      </p:tavLst>
                                    </p:anim>
                                    <p:anim calcmode="lin" valueType="num">
                                      <p:cBhvr>
                                        <p:cTn id="16" dur="1000" fill="hold"/>
                                        <p:tgtEl>
                                          <p:spTgt spid="6146"/>
                                        </p:tgtEl>
                                        <p:attrNameLst>
                                          <p:attrName>ppt_h</p:attrName>
                                        </p:attrNameLst>
                                      </p:cBhvr>
                                      <p:tavLst>
                                        <p:tav tm="0">
                                          <p:val>
                                            <p:fltVal val="0"/>
                                          </p:val>
                                        </p:tav>
                                        <p:tav tm="100000">
                                          <p:val>
                                            <p:strVal val="#ppt_h"/>
                                          </p:val>
                                        </p:tav>
                                      </p:tavLst>
                                    </p:anim>
                                    <p:anim calcmode="lin" valueType="num">
                                      <p:cBhvr>
                                        <p:cTn id="17" dur="1000" fill="hold"/>
                                        <p:tgtEl>
                                          <p:spTgt spid="6146"/>
                                        </p:tgtEl>
                                        <p:attrNameLst>
                                          <p:attrName>style.rotation</p:attrName>
                                        </p:attrNameLst>
                                      </p:cBhvr>
                                      <p:tavLst>
                                        <p:tav tm="0">
                                          <p:val>
                                            <p:fltVal val="90"/>
                                          </p:val>
                                        </p:tav>
                                        <p:tav tm="100000">
                                          <p:val>
                                            <p:fltVal val="0"/>
                                          </p:val>
                                        </p:tav>
                                      </p:tavLst>
                                    </p:anim>
                                    <p:animEffect transition="in" filter="fade">
                                      <p:cBhvr>
                                        <p:cTn id="18" dur="1000"/>
                                        <p:tgtEl>
                                          <p:spTgt spid="614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Si lo desea, llene el crucigrama</a:t>
            </a:r>
            <a:endParaRPr lang="es-CO" dirty="0"/>
          </a:p>
        </p:txBody>
      </p:sp>
      <p:pic>
        <p:nvPicPr>
          <p:cNvPr id="6146" name="Picture 2" descr="http://www.sermons4kids.com/mary_angel_esp_wrdsrch.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700808"/>
            <a:ext cx="8712968" cy="496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757957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p:spPr>
        <p:txBody>
          <a:bodyPr>
            <a:noAutofit/>
          </a:bodyPr>
          <a:lstStyle/>
          <a:p>
            <a:r>
              <a:rPr lang="es-CO" sz="3200" b="1" i="1" dirty="0" smtClean="0">
                <a:solidFill>
                  <a:srgbClr val="FF0000"/>
                </a:solidFill>
              </a:rPr>
              <a:t>Palabras añadidas al saludo del ángel Gabriel.</a:t>
            </a:r>
            <a:endParaRPr lang="es-CO" sz="3200" b="1" i="1" dirty="0">
              <a:solidFill>
                <a:srgbClr val="FF0000"/>
              </a:solidFill>
            </a:endParaRPr>
          </a:p>
        </p:txBody>
      </p:sp>
      <p:sp>
        <p:nvSpPr>
          <p:cNvPr id="3" name="2 Marcador de contenido"/>
          <p:cNvSpPr>
            <a:spLocks noGrp="1"/>
          </p:cNvSpPr>
          <p:nvPr>
            <p:ph idx="1"/>
          </p:nvPr>
        </p:nvSpPr>
        <p:spPr>
          <a:xfrm>
            <a:off x="251520" y="1268760"/>
            <a:ext cx="8640960" cy="5328592"/>
          </a:xfrm>
        </p:spPr>
        <p:txBody>
          <a:bodyPr>
            <a:normAutofit fontScale="85000" lnSpcReduction="20000"/>
          </a:bodyPr>
          <a:lstStyle/>
          <a:p>
            <a:pPr marL="0" indent="0" algn="ctr">
              <a:buNone/>
            </a:pPr>
            <a:r>
              <a:rPr lang="es-CO" dirty="0"/>
              <a:t>A las palabras del saludo del ángel se le han añadido otras palabras para formar el conocido “Ave María”, plegaria dirigida a María para pedir su intercesión</a:t>
            </a:r>
            <a:r>
              <a:rPr lang="es-CO" dirty="0" smtClean="0"/>
              <a:t>.</a:t>
            </a:r>
          </a:p>
          <a:p>
            <a:pPr marL="0" indent="0" algn="ctr">
              <a:buNone/>
            </a:pPr>
            <a:r>
              <a:rPr lang="es-CO" dirty="0" smtClean="0"/>
              <a:t> </a:t>
            </a:r>
          </a:p>
          <a:p>
            <a:pPr marL="0" indent="0" algn="ctr">
              <a:buNone/>
            </a:pPr>
            <a:r>
              <a:rPr lang="es-CO" dirty="0" smtClean="0"/>
              <a:t> </a:t>
            </a:r>
            <a:r>
              <a:rPr lang="es-CO" dirty="0"/>
              <a:t>Según la Catholic Encyclopedia, las cuatro partes del rezo tienen el siguiente </a:t>
            </a:r>
            <a:r>
              <a:rPr lang="es-CO" dirty="0" smtClean="0"/>
              <a:t>origen. El </a:t>
            </a:r>
            <a:r>
              <a:rPr lang="es-CO" dirty="0"/>
              <a:t>rezo completo, que aparece en el Breviario Romano de 1568, es como sigue:  </a:t>
            </a:r>
          </a:p>
          <a:p>
            <a:endParaRPr lang="es-CO" dirty="0"/>
          </a:p>
          <a:p>
            <a:pPr marL="0" indent="0">
              <a:buNone/>
            </a:pPr>
            <a:r>
              <a:rPr lang="es-CO" dirty="0" smtClean="0"/>
              <a:t>(</a:t>
            </a:r>
            <a:r>
              <a:rPr lang="es-CO" sz="3500" b="1" dirty="0">
                <a:solidFill>
                  <a:srgbClr val="FF0000"/>
                </a:solidFill>
              </a:rPr>
              <a:t>1</a:t>
            </a:r>
            <a:r>
              <a:rPr lang="es-CO" dirty="0"/>
              <a:t>) </a:t>
            </a:r>
            <a:r>
              <a:rPr lang="es-CO" dirty="0" smtClean="0"/>
              <a:t>Lea el saludo del </a:t>
            </a:r>
            <a:r>
              <a:rPr lang="es-CO" dirty="0"/>
              <a:t>ángel. </a:t>
            </a:r>
            <a:r>
              <a:rPr lang="es-CO" dirty="0" smtClean="0"/>
              <a:t>Luc.1:28.  Agregado: “</a:t>
            </a:r>
            <a:r>
              <a:rPr lang="es-CO" u="sng" dirty="0" smtClean="0"/>
              <a:t>Dios </a:t>
            </a:r>
            <a:r>
              <a:rPr lang="es-CO" u="sng" dirty="0"/>
              <a:t>te</a:t>
            </a:r>
            <a:r>
              <a:rPr lang="es-CO" dirty="0"/>
              <a:t> salve María, llena eres de gracia. El Señor es contigo; </a:t>
            </a:r>
          </a:p>
          <a:p>
            <a:pPr marL="0" indent="0">
              <a:buNone/>
            </a:pPr>
            <a:endParaRPr lang="es-CO" dirty="0" smtClean="0"/>
          </a:p>
          <a:p>
            <a:pPr marL="0" indent="0">
              <a:buNone/>
            </a:pPr>
            <a:r>
              <a:rPr lang="es-CO" dirty="0" smtClean="0"/>
              <a:t>(</a:t>
            </a:r>
            <a:r>
              <a:rPr lang="es-CO" sz="3500" b="1" dirty="0" smtClean="0">
                <a:solidFill>
                  <a:srgbClr val="FF0000"/>
                </a:solidFill>
              </a:rPr>
              <a:t>2</a:t>
            </a:r>
            <a:r>
              <a:rPr lang="es-CO" dirty="0"/>
              <a:t>) </a:t>
            </a:r>
            <a:r>
              <a:rPr lang="es-CO" dirty="0" smtClean="0"/>
              <a:t>Lea el </a:t>
            </a:r>
            <a:r>
              <a:rPr lang="es-CO" dirty="0"/>
              <a:t>saludo de </a:t>
            </a:r>
            <a:r>
              <a:rPr lang="es-CO" dirty="0" smtClean="0"/>
              <a:t>Elisabet. Luc.1:42.</a:t>
            </a:r>
            <a:r>
              <a:rPr lang="es-CO" dirty="0"/>
              <a:t> </a:t>
            </a:r>
            <a:r>
              <a:rPr lang="es-CO" dirty="0" smtClean="0"/>
              <a:t>Agregado: “Bendita </a:t>
            </a:r>
            <a:r>
              <a:rPr lang="es-CO" dirty="0"/>
              <a:t>tú eres entre </a:t>
            </a:r>
            <a:r>
              <a:rPr lang="es-CO" u="sng" dirty="0"/>
              <a:t>todas </a:t>
            </a:r>
            <a:r>
              <a:rPr lang="es-CO" dirty="0"/>
              <a:t>las mujeres, y bendito es el fruto de tu vientre, </a:t>
            </a:r>
            <a:r>
              <a:rPr lang="es-CO" u="sng" dirty="0"/>
              <a:t>Jesús</a:t>
            </a:r>
            <a:r>
              <a:rPr lang="es-CO" dirty="0"/>
              <a:t>.</a:t>
            </a:r>
            <a:r>
              <a:rPr lang="es-CO" dirty="0">
                <a:solidFill>
                  <a:srgbClr val="FF0000"/>
                </a:solidFill>
              </a:rPr>
              <a:t>(añadido antes de 1184</a:t>
            </a:r>
            <a:r>
              <a:rPr lang="es-CO" dirty="0" smtClean="0">
                <a:solidFill>
                  <a:srgbClr val="FF0000"/>
                </a:solidFill>
              </a:rPr>
              <a:t>).</a:t>
            </a:r>
          </a:p>
          <a:p>
            <a:pPr marL="0" indent="0">
              <a:buNone/>
            </a:pPr>
            <a:endParaRPr lang="es-CO" dirty="0" smtClean="0"/>
          </a:p>
        </p:txBody>
      </p:sp>
    </p:spTree>
    <p:extLst>
      <p:ext uri="{BB962C8B-B14F-4D97-AF65-F5344CB8AC3E}">
        <p14:creationId xmlns:p14="http://schemas.microsoft.com/office/powerpoint/2010/main" val="1622771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p:cTn id="3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91264" cy="2448272"/>
          </a:xfrm>
        </p:spPr>
        <p:txBody>
          <a:bodyPr>
            <a:normAutofit lnSpcReduction="10000"/>
          </a:bodyPr>
          <a:lstStyle/>
          <a:p>
            <a:pPr marL="0" indent="0">
              <a:buNone/>
            </a:pPr>
            <a:r>
              <a:rPr lang="es-CO" dirty="0"/>
              <a:t>(</a:t>
            </a:r>
            <a:r>
              <a:rPr lang="es-CO" sz="3500" b="1" dirty="0">
                <a:solidFill>
                  <a:srgbClr val="FF0000"/>
                </a:solidFill>
              </a:rPr>
              <a:t>3</a:t>
            </a:r>
            <a:r>
              <a:rPr lang="es-CO" dirty="0"/>
              <a:t>) La denominación de María como madre de Dios y el pedido de intercesión, añadido antes del año 1493; </a:t>
            </a:r>
            <a:r>
              <a:rPr lang="es-CO" dirty="0" smtClean="0"/>
              <a:t>Reza así: «Santa </a:t>
            </a:r>
            <a:r>
              <a:rPr lang="es-CO" dirty="0"/>
              <a:t>María, madre de Dios, ruega por nosotros, los pecadores, Ahora y en la hora de nuestra muerte.  </a:t>
            </a:r>
            <a:r>
              <a:rPr lang="es-CO" dirty="0" smtClean="0"/>
              <a:t>Amén».</a:t>
            </a:r>
            <a:endParaRPr lang="es-CO" dirty="0"/>
          </a:p>
          <a:p>
            <a:pPr marL="0" indent="0">
              <a:buNone/>
            </a:pPr>
            <a:endParaRPr lang="es-CO" dirty="0"/>
          </a:p>
          <a:p>
            <a:pPr marL="0" indent="0">
              <a:buNone/>
            </a:pPr>
            <a:endParaRPr lang="es-CO" dirty="0"/>
          </a:p>
        </p:txBody>
      </p:sp>
      <p:sp>
        <p:nvSpPr>
          <p:cNvPr id="4" name="3 Rectángulo"/>
          <p:cNvSpPr/>
          <p:nvPr/>
        </p:nvSpPr>
        <p:spPr>
          <a:xfrm>
            <a:off x="395536" y="2967335"/>
            <a:ext cx="4572000" cy="4031873"/>
          </a:xfrm>
          <a:prstGeom prst="rect">
            <a:avLst/>
          </a:prstGeom>
        </p:spPr>
        <p:txBody>
          <a:bodyPr>
            <a:spAutoFit/>
          </a:bodyPr>
          <a:lstStyle/>
          <a:p>
            <a:pPr algn="ctr"/>
            <a:r>
              <a:rPr lang="es-CO" dirty="0" smtClean="0"/>
              <a:t> </a:t>
            </a:r>
            <a:r>
              <a:rPr lang="es-CO" sz="3200" dirty="0">
                <a:solidFill>
                  <a:srgbClr val="FF0000"/>
                </a:solidFill>
              </a:rPr>
              <a:t>Como lo hemos estudiado en la Santa Biblia, la misión de María consistió en que a través de su vientre naciera nuestro Redentor.  </a:t>
            </a:r>
            <a:r>
              <a:rPr lang="es-CO" sz="3200" dirty="0" smtClean="0">
                <a:solidFill>
                  <a:srgbClr val="FF0000"/>
                </a:solidFill>
              </a:rPr>
              <a:t>Y su vida es un ejemplo para todos nosotros. Amen.</a:t>
            </a:r>
            <a:endParaRPr lang="es-CO" sz="3200" dirty="0">
              <a:solidFill>
                <a:srgbClr val="FF0000"/>
              </a:solidFill>
            </a:endParaRPr>
          </a:p>
        </p:txBody>
      </p:sp>
      <p:pic>
        <p:nvPicPr>
          <p:cNvPr id="5" name="Picture 8" descr="http://3.bp.blogspot.com/_s8i82eo77Go/S6uKnxWyCaI/AAAAAAAAAFM/1S_dTrCLFXk/s1600/664-05-01-08-oran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501008"/>
            <a:ext cx="2952328"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8486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1354</TotalTime>
  <Words>3748</Words>
  <Application>Microsoft Office PowerPoint</Application>
  <PresentationFormat>Presentación en pantalla (4:3)</PresentationFormat>
  <Paragraphs>146</Paragraphs>
  <Slides>43</Slides>
  <Notes>1</Notes>
  <HiddenSlides>0</HiddenSlides>
  <MMClips>0</MMClips>
  <ScaleCrop>false</ScaleCrop>
  <HeadingPairs>
    <vt:vector size="4" baseType="variant">
      <vt:variant>
        <vt:lpstr>Tema</vt:lpstr>
      </vt:variant>
      <vt:variant>
        <vt:i4>1</vt:i4>
      </vt:variant>
      <vt:variant>
        <vt:lpstr>Títulos de diapositiva</vt:lpstr>
      </vt:variant>
      <vt:variant>
        <vt:i4>43</vt:i4>
      </vt:variant>
    </vt:vector>
  </HeadingPairs>
  <TitlesOfParts>
    <vt:vector size="44" baseType="lpstr">
      <vt:lpstr>Tema de Office</vt:lpstr>
      <vt:lpstr>Presentación de PowerPoint</vt:lpstr>
      <vt:lpstr>Presentación de PowerPoint</vt:lpstr>
      <vt:lpstr>Presentación de PowerPoint</vt:lpstr>
      <vt:lpstr>El asunto es descubrir quién es la mujer. </vt:lpstr>
      <vt:lpstr>Presentación de PowerPoint</vt:lpstr>
      <vt:lpstr>Presentación de PowerPoint</vt:lpstr>
      <vt:lpstr>Presentación de PowerPoint</vt:lpstr>
      <vt:lpstr>Presentación de PowerPoint</vt:lpstr>
      <vt:lpstr>Presentación de PowerPoint</vt:lpstr>
      <vt:lpstr>Presentación de PowerPoint</vt:lpstr>
      <vt:lpstr>Primer tema: «Mi espíritu se goza en Dios mi Salvador»</vt:lpstr>
      <vt:lpstr>Presentación de PowerPoint</vt:lpstr>
      <vt:lpstr>Presentación de PowerPoint</vt:lpstr>
      <vt:lpstr>¿Encontraría Dios una mujer que llenara estas características? </vt:lpstr>
      <vt:lpstr>Presentación de PowerPoint</vt:lpstr>
      <vt:lpstr>Presentación de PowerPoint</vt:lpstr>
      <vt:lpstr>Presentación de PowerPoint</vt:lpstr>
      <vt:lpstr>Presentación de PowerPoint</vt:lpstr>
      <vt:lpstr>Presentación de PowerPoint</vt:lpstr>
      <vt:lpstr>Presentación de PowerPoint</vt:lpstr>
      <vt:lpstr>¿El hecho de que María fuera escogida como la madre de Jesús, le daba derecho a ser superior a todos los demás seres humanos?</vt:lpstr>
      <vt:lpstr>Presentación de PowerPoint</vt:lpstr>
      <vt:lpstr>Presentación de PowerPoint</vt:lpstr>
      <vt:lpstr>Presentación de PowerPoint</vt:lpstr>
      <vt:lpstr>Presentación de PowerPoint</vt:lpstr>
      <vt:lpstr>¿Qué no entendía María y preguntó al ángel?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Si lo desea, llene el crucigrama</vt:lpstr>
      <vt:lpstr>Palabras añadidas al saludo del ángel Gabriel.</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Siete mensajes de la virgen maría</dc:title>
  <dc:creator>FAMILIA FIERRO CH</dc:creator>
  <cp:lastModifiedBy>FAMILIA FIERRO CH</cp:lastModifiedBy>
  <cp:revision>197</cp:revision>
  <dcterms:created xsi:type="dcterms:W3CDTF">2013-02-22T01:52:03Z</dcterms:created>
  <dcterms:modified xsi:type="dcterms:W3CDTF">2013-03-12T12:37:34Z</dcterms:modified>
</cp:coreProperties>
</file>